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8"/>
  </p:notesMasterIdLst>
  <p:handoutMasterIdLst>
    <p:handoutMasterId r:id="rId29"/>
  </p:handoutMasterIdLst>
  <p:sldIdLst>
    <p:sldId id="256" r:id="rId5"/>
    <p:sldId id="711" r:id="rId6"/>
    <p:sldId id="712" r:id="rId7"/>
    <p:sldId id="715" r:id="rId8"/>
    <p:sldId id="716" r:id="rId9"/>
    <p:sldId id="767" r:id="rId10"/>
    <p:sldId id="768" r:id="rId11"/>
    <p:sldId id="776" r:id="rId12"/>
    <p:sldId id="769" r:id="rId13"/>
    <p:sldId id="775" r:id="rId14"/>
    <p:sldId id="770" r:id="rId15"/>
    <p:sldId id="777" r:id="rId16"/>
    <p:sldId id="771" r:id="rId17"/>
    <p:sldId id="778" r:id="rId18"/>
    <p:sldId id="772" r:id="rId19"/>
    <p:sldId id="779" r:id="rId20"/>
    <p:sldId id="773" r:id="rId21"/>
    <p:sldId id="780" r:id="rId22"/>
    <p:sldId id="774" r:id="rId23"/>
    <p:sldId id="781" r:id="rId24"/>
    <p:sldId id="782" r:id="rId25"/>
    <p:sldId id="784" r:id="rId26"/>
    <p:sldId id="785" r:id="rId27"/>
  </p:sldIdLst>
  <p:sldSz cx="9144000" cy="6858000" type="screen4x3"/>
  <p:notesSz cx="9928225" cy="6797675"/>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4646" autoAdjust="0"/>
  </p:normalViewPr>
  <p:slideViewPr>
    <p:cSldViewPr>
      <p:cViewPr varScale="1">
        <p:scale>
          <a:sx n="79" d="100"/>
          <a:sy n="79" d="100"/>
        </p:scale>
        <p:origin x="137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31/07/2017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7/31/2017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461279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526500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75481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105070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33513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014912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471008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196497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845622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01581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832448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421337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980266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857697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983251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80841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788812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9.xml"/><Relationship Id="rId3" Type="http://schemas.openxmlformats.org/officeDocument/2006/relationships/slide" Target="../slides/slide9.xml"/><Relationship Id="rId7" Type="http://schemas.openxmlformats.org/officeDocument/2006/relationships/slide" Target="../slides/slide17.xml"/><Relationship Id="rId2"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3.xml"/><Relationship Id="rId4" Type="http://schemas.openxmlformats.org/officeDocument/2006/relationships/slide" Target="../slides/slide11.xml"/><Relationship Id="rId9" Type="http://schemas.openxmlformats.org/officeDocument/2006/relationships/slide" Target="../slides/slide2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6618116" y="620688"/>
            <a:ext cx="86409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2166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1.1 - Technology</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476231" y="620688"/>
            <a:ext cx="9368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1.2 - Market</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2455154" y="620688"/>
            <a:ext cx="11664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1.3 - Legislation</a:t>
            </a:r>
            <a:endParaRPr lang="en-GB" sz="10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3663733" y="620688"/>
            <a:ext cx="101577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1.4 - Workforce</a:t>
            </a:r>
            <a:endParaRPr lang="en-GB" sz="100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4721622" y="620688"/>
            <a:ext cx="9823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1.5 - Economy</a:t>
            </a:r>
            <a:endParaRPr lang="en-GB" sz="100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5746069" y="620688"/>
            <a:ext cx="8299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1.6 - Internal</a:t>
            </a:r>
            <a:endParaRPr lang="en-GB" sz="1000" b="1" dirty="0">
              <a:latin typeface="Arial" panose="020B0604020202020204" pitchFamily="34" charset="0"/>
              <a:cs typeface="Arial" panose="020B0604020202020204" pitchFamily="34" charset="0"/>
            </a:endParaRPr>
          </a:p>
        </p:txBody>
      </p:sp>
      <p:sp>
        <p:nvSpPr>
          <p:cNvPr id="19" name="Round Same Side Corner Rectangle 18">
            <a:hlinkClick r:id="rId9" action="ppaction://hlinksldjump"/>
          </p:cNvPr>
          <p:cNvSpPr/>
          <p:nvPr userDrawn="1"/>
        </p:nvSpPr>
        <p:spPr>
          <a:xfrm>
            <a:off x="7524328" y="620688"/>
            <a:ext cx="88148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hyperlink" Target="https://www.theguardian.com/environment/2016/jan/15/englands-waters-to-remain-illegally-polluted-beyond-2021" TargetMode="External"/><Relationship Id="rId7"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thejournal.ie/doctors-strike-rosters-1088677-Sep2013/" TargetMode="External"/><Relationship Id="rId5" Type="http://schemas.openxmlformats.org/officeDocument/2006/relationships/image" Target="../media/image23.pn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hyperlink" Target="LO1%20-%20Resources/1.5%20-%20Inflation-deflation.jp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2.gif"/><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hyperlink" Target="LO1%20-%20Resources/1.5%20-%20Exchange%20Rate%20Causes.jp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Understand the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Drivers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140702251"/>
              </p:ext>
            </p:extLst>
          </p:nvPr>
        </p:nvGraphicFramePr>
        <p:xfrm>
          <a:off x="7164288" y="1052736"/>
          <a:ext cx="1656184" cy="5589200"/>
        </p:xfrm>
        <a:graphic>
          <a:graphicData uri="http://schemas.openxmlformats.org/drawingml/2006/table">
            <a:tbl>
              <a:tblPr firstRow="1" firstCol="1" lastRow="1" lastCol="1" bandRow="1" bandCol="1">
                <a:tableStyleId>{2D5ABB26-0587-4C30-8999-92F81FD0307C}</a:tableStyleId>
              </a:tblPr>
              <a:tblGrid>
                <a:gridCol w="1656184"/>
              </a:tblGrid>
              <a:tr h="358282">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3091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When was the last time you bought a paper book.</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to buying DVD’s.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Did you ever get a digital card for Christmas.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your parents have seen the birth of mobiles, computers, tablets, cash points, satnavs, the internet, digital music. What have you seen.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Did Video kill the Radio storm.</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078313"/>
          </a:xfrm>
          <a:prstGeom prst="rect">
            <a:avLst/>
          </a:prstGeom>
        </p:spPr>
        <p:txBody>
          <a:bodyPr wrap="square">
            <a:spAutoFit/>
          </a:bodyPr>
          <a:lstStyle/>
          <a:p>
            <a:pPr marL="536575" indent="-268288">
              <a:buClr>
                <a:srgbClr val="C00000"/>
              </a:buClr>
              <a:buFont typeface="Arial" panose="020B0604020202020204" pitchFamily="34" charset="0"/>
              <a:buChar char="•"/>
            </a:pPr>
            <a:r>
              <a:rPr lang="en-GB" sz="1350" b="1" dirty="0" smtClean="0"/>
              <a:t>Innovative </a:t>
            </a:r>
            <a:r>
              <a:rPr lang="en-GB" sz="1350" b="1" dirty="0"/>
              <a:t>marketing </a:t>
            </a:r>
            <a:r>
              <a:rPr lang="en-GB" sz="1350" dirty="0" smtClean="0"/>
              <a:t>– With the advances in technology, companies are finding new ways to market their products, SEO, SEM, </a:t>
            </a:r>
            <a:r>
              <a:rPr lang="en-US" sz="1350" dirty="0" smtClean="0"/>
              <a:t>use </a:t>
            </a:r>
            <a:r>
              <a:rPr lang="en-US" sz="1350" dirty="0"/>
              <a:t>of social media, mobile </a:t>
            </a:r>
            <a:r>
              <a:rPr lang="en-US" sz="1350" dirty="0" smtClean="0"/>
              <a:t>technology, a greater emphasis on e-commerce. With Marketing methods as these, companies are staying more in touch with their customers and suppliers. With marketing it is also a matter of need, competition uses them so companies are forced to move into technological processes to stay on key with rivals.</a:t>
            </a:r>
            <a:endParaRPr lang="en-GB" sz="1350" dirty="0"/>
          </a:p>
          <a:p>
            <a:pPr marL="536575" indent="-268288">
              <a:buClr>
                <a:srgbClr val="C00000"/>
              </a:buClr>
              <a:buFont typeface="Arial" panose="020B0604020202020204" pitchFamily="34" charset="0"/>
              <a:buChar char="•"/>
            </a:pPr>
            <a:r>
              <a:rPr lang="en-US" sz="1350" b="1" dirty="0" smtClean="0"/>
              <a:t>Electronic </a:t>
            </a:r>
            <a:r>
              <a:rPr lang="en-US" sz="1350" b="1" dirty="0"/>
              <a:t>channels of </a:t>
            </a:r>
            <a:r>
              <a:rPr lang="en-US" sz="1350" b="1" dirty="0" smtClean="0"/>
              <a:t>distribution</a:t>
            </a:r>
            <a:r>
              <a:rPr lang="en-US" sz="1350" dirty="0" smtClean="0"/>
              <a:t> – The move towards more digital downloading and digital distribution has improved the way the customer can have their goods but not necessarily for the better. Destructor companies like Uber, Netflix, Apple iTunes, Airbnb etc. have cornered a market in distribution that has taken over brick and mortar businesses like Waterstones, HMV etc. Advantages are very obvious, speed, ease of use, variety and price.</a:t>
            </a:r>
          </a:p>
          <a:p>
            <a:pPr marL="536575" indent="-268288">
              <a:buClr>
                <a:srgbClr val="C00000"/>
              </a:buClr>
              <a:buFont typeface="Arial" panose="020B0604020202020204" pitchFamily="34" charset="0"/>
              <a:buChar char="•"/>
            </a:pPr>
            <a:r>
              <a:rPr lang="en-US" sz="1350" dirty="0" smtClean="0"/>
              <a:t>Digital distribution channels are growing, newspapers, magazines, shopping, music, writing services etc. all contribute to companies having to face change and deal with it.</a:t>
            </a:r>
            <a:endParaRPr lang="en-US" sz="1350" dirty="0"/>
          </a:p>
          <a:p>
            <a:pPr marL="285750" indent="-285750">
              <a:buClr>
                <a:srgbClr val="C00000"/>
              </a:buClr>
              <a:buFont typeface="Wingdings 3" panose="05040102010807070707" pitchFamily="18" charset="2"/>
              <a:buChar char=""/>
            </a:pPr>
            <a:r>
              <a:rPr lang="en-US" sz="1350" dirty="0" smtClean="0"/>
              <a:t>It is difficult to stop the digital revolution but companies have to react to technological change in their own way, even if it means staff losses or downsizing in order to increase profits.</a:t>
            </a:r>
          </a:p>
          <a:p>
            <a:pPr>
              <a:buClr>
                <a:srgbClr val="C00000"/>
              </a:buClr>
            </a:pPr>
            <a:r>
              <a:rPr lang="en-US" sz="1350" b="1" dirty="0" smtClean="0">
                <a:solidFill>
                  <a:srgbClr val="FF0000"/>
                </a:solidFill>
              </a:rPr>
              <a:t>LO1 – Task 01 – </a:t>
            </a:r>
            <a:r>
              <a:rPr lang="en-US" sz="1350" dirty="0" smtClean="0">
                <a:solidFill>
                  <a:srgbClr val="FF0000"/>
                </a:solidFill>
              </a:rPr>
              <a:t>Research a case of Technological change in the business world, and explain what the change was, how it affected a particular company and what the company did to react to this change. </a:t>
            </a:r>
          </a:p>
          <a:p>
            <a:pPr>
              <a:buClr>
                <a:srgbClr val="C00000"/>
              </a:buClr>
            </a:pPr>
            <a:r>
              <a:rPr lang="en-US" sz="1350" b="1" dirty="0" smtClean="0">
                <a:solidFill>
                  <a:srgbClr val="FF0000"/>
                </a:solidFill>
              </a:rPr>
              <a:t>LO1 – Task 02 –</a:t>
            </a:r>
            <a:r>
              <a:rPr lang="en-US" sz="1350" dirty="0" smtClean="0">
                <a:solidFill>
                  <a:srgbClr val="FF0000"/>
                </a:solidFill>
              </a:rPr>
              <a:t> For Thursby Toys Ltd., describe with examples how Technological change will affect the company and the business processes and describe how Thursby</a:t>
            </a:r>
            <a:r>
              <a:rPr lang="en-US" sz="1350" dirty="0">
                <a:solidFill>
                  <a:srgbClr val="FF0000"/>
                </a:solidFill>
              </a:rPr>
              <a:t> Toys Ltd.</a:t>
            </a:r>
            <a:r>
              <a:rPr lang="en-US" sz="1350" dirty="0" smtClean="0">
                <a:solidFill>
                  <a:srgbClr val="FF0000"/>
                </a:solidFill>
              </a:rPr>
              <a:t> could react to technological change.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1.1 - Drivers Of Change - Technology </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6437153"/>
              </p:ext>
            </p:extLst>
          </p:nvPr>
        </p:nvGraphicFramePr>
        <p:xfrm>
          <a:off x="295818" y="6093296"/>
          <a:ext cx="6724456" cy="548640"/>
        </p:xfrm>
        <a:graphic>
          <a:graphicData uri="http://schemas.openxmlformats.org/drawingml/2006/table">
            <a:tbl>
              <a:tblPr firstRow="1" bandRow="1">
                <a:tableStyleId>{5C22544A-7EE6-4342-B048-85BDC9FD1C3A}</a:tableStyleId>
              </a:tblPr>
              <a:tblGrid>
                <a:gridCol w="1611886"/>
                <a:gridCol w="2088232"/>
                <a:gridCol w="1152128"/>
                <a:gridCol w="1872210"/>
              </a:tblGrid>
              <a:tr h="370840">
                <a:tc>
                  <a:txBody>
                    <a:bodyPr/>
                    <a:lstStyle/>
                    <a:p>
                      <a:pPr algn="ctr"/>
                      <a:r>
                        <a:rPr lang="en-US" sz="1500" b="0" dirty="0" smtClean="0">
                          <a:latin typeface="Arial" panose="020B0604020202020204" pitchFamily="34" charset="0"/>
                          <a:cs typeface="Arial" panose="020B0604020202020204" pitchFamily="34" charset="0"/>
                        </a:rPr>
                        <a:t>Stock control and just-in-time </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Change in production methods </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Innovative marketing </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Electronic channels of distribution </a:t>
                      </a:r>
                      <a:endParaRPr lang="en-GB" sz="15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8951061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468813" cy="5632311"/>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500" dirty="0" smtClean="0"/>
              <a:t>Technological changes happen slowly but gradually get adapted into businesses with time. Market changes</a:t>
            </a:r>
            <a:r>
              <a:rPr lang="en-GB" sz="1500" dirty="0"/>
              <a:t> </a:t>
            </a:r>
            <a:r>
              <a:rPr lang="en-GB" sz="1500" dirty="0" smtClean="0"/>
              <a:t>however can change quickly and are fickle, so their impact on companies can be immediate and may not be possible to react effectively. Some of these changes however are longer terms and can be adapted to. For instance:</a:t>
            </a:r>
            <a:endParaRPr lang="en-GB" sz="1500" dirty="0"/>
          </a:p>
          <a:p>
            <a:pPr marL="450850" indent="-195263">
              <a:buClr>
                <a:srgbClr val="C00000"/>
              </a:buClr>
              <a:buFont typeface="Arial" panose="020B0604020202020204" pitchFamily="34" charset="0"/>
              <a:buChar char="•"/>
            </a:pPr>
            <a:r>
              <a:rPr lang="en-GB" sz="1500" b="1" dirty="0" smtClean="0">
                <a:solidFill>
                  <a:srgbClr val="FF0000"/>
                </a:solidFill>
              </a:rPr>
              <a:t>Consumer </a:t>
            </a:r>
            <a:r>
              <a:rPr lang="en-GB" sz="1500" b="1" dirty="0">
                <a:solidFill>
                  <a:srgbClr val="FF0000"/>
                </a:solidFill>
              </a:rPr>
              <a:t>trends/tastes </a:t>
            </a:r>
            <a:r>
              <a:rPr lang="en-GB" sz="1500" dirty="0" smtClean="0"/>
              <a:t>- </a:t>
            </a:r>
            <a:r>
              <a:rPr lang="en-US" sz="1500" b="1" dirty="0" smtClean="0"/>
              <a:t>Lifestyle changes </a:t>
            </a:r>
            <a:r>
              <a:rPr lang="en-US" sz="1500" dirty="0" smtClean="0"/>
              <a:t>happen slowly though easy to predict but it forces companies to adapt. For example, the gradual move towards having a website for business demonstration took a decade but now a shop without one is seen as quaint. More people are holidaying at home in Britain in Summer 2017 due to Brexit and financial worries, the rise and fall of bling, Burberry etc. are all bandwagons that force companies to adapt.</a:t>
            </a:r>
            <a:br>
              <a:rPr lang="en-US" sz="1500" dirty="0" smtClean="0"/>
            </a:br>
            <a:r>
              <a:rPr lang="en-US" sz="1500" b="1" dirty="0" smtClean="0"/>
              <a:t>Spending habits </a:t>
            </a:r>
            <a:r>
              <a:rPr lang="en-US" sz="1500" dirty="0" smtClean="0"/>
              <a:t>– this is linked to economical restrictions, people spend more at Christmas, are prepared to spend a little more on calendar occasions, they tend to spend more on a card than in cash when out shopping. This is also demographically linked, for example, young people have more money to spend per capita now than 20 years ago so marketing for businesses has adapted more towards this flush generation.</a:t>
            </a:r>
            <a:br>
              <a:rPr lang="en-US" sz="1500" dirty="0" smtClean="0"/>
            </a:br>
            <a:r>
              <a:rPr lang="en-US" sz="1500" b="1" dirty="0" smtClean="0"/>
              <a:t>Social trends </a:t>
            </a:r>
            <a:r>
              <a:rPr lang="en-US" sz="1500" dirty="0" smtClean="0"/>
              <a:t>– Look at spinners, before that it was wrist bands, hover boards. Games are a good example, there was a wave of three in a row apps, now there are too many. Social trends tend to be predictable when they start and companies adapt quite quickly to the sales rises and falls.</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1.2 - Drivers Of Change – Market Changes </a:t>
            </a:r>
            <a:endParaRPr lang="en-US" sz="3200" dirty="0"/>
          </a:p>
        </p:txBody>
      </p:sp>
      <p:pic>
        <p:nvPicPr>
          <p:cNvPr id="2050" name="Picture 2" descr="Image result for spinners"/>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57646" y="4941168"/>
            <a:ext cx="1941789" cy="17281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lifestyle changes"/>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3357" t="6175" b="15246"/>
          <a:stretch/>
        </p:blipFill>
        <p:spPr bwMode="auto">
          <a:xfrm>
            <a:off x="6857646" y="3328810"/>
            <a:ext cx="1941789" cy="14683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spending habits by ag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732238" y="1111769"/>
            <a:ext cx="2088233" cy="1475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07019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756847" cy="5190652"/>
          </a:xfrm>
          <a:prstGeom prst="rect">
            <a:avLst/>
          </a:prstGeom>
        </p:spPr>
        <p:txBody>
          <a:bodyPr wrap="square">
            <a:spAutoFit/>
          </a:bodyPr>
          <a:lstStyle/>
          <a:p>
            <a:pPr marL="450850" indent="-195263">
              <a:buClr>
                <a:srgbClr val="C00000"/>
              </a:buClr>
              <a:buFont typeface="Arial" panose="020B0604020202020204" pitchFamily="34" charset="0"/>
              <a:buChar char="•"/>
            </a:pPr>
            <a:r>
              <a:rPr lang="en-GB" sz="1400" b="1" dirty="0" smtClean="0"/>
              <a:t>Ethics/sustainability</a:t>
            </a:r>
            <a:r>
              <a:rPr lang="en-GB" sz="1400" dirty="0" smtClean="0"/>
              <a:t> - </a:t>
            </a:r>
            <a:r>
              <a:rPr lang="en-US" sz="1400" dirty="0" smtClean="0"/>
              <a:t>The </a:t>
            </a:r>
            <a:r>
              <a:rPr lang="en-US" sz="1400" dirty="0"/>
              <a:t>move towards environmentally friendly materials is similar as people will spend a little more on what they consider better for the environment. </a:t>
            </a:r>
            <a:r>
              <a:rPr lang="en-US" sz="1400" dirty="0" smtClean="0"/>
              <a:t>The push towards being more ethical has always been there but there are government legislations, corporate images, a move by some companies towards ethical trading (being nicer to suppliers), and environmental responsibility. E.g., look at VW and its emissions scandal, the company has now adapted to push the ethical and environmental message in every advertisement, dropping previous campaigns and focusing on regenerating their image.</a:t>
            </a:r>
            <a:endParaRPr lang="en-GB" sz="1400" dirty="0"/>
          </a:p>
          <a:p>
            <a:pPr marL="450850" indent="-195263">
              <a:buClr>
                <a:srgbClr val="C00000"/>
              </a:buClr>
              <a:buFont typeface="Arial" panose="020B0604020202020204" pitchFamily="34" charset="0"/>
              <a:buChar char="•"/>
            </a:pPr>
            <a:r>
              <a:rPr lang="en-GB" sz="1400" b="1" dirty="0" smtClean="0"/>
              <a:t>Competition</a:t>
            </a:r>
            <a:r>
              <a:rPr lang="en-GB" sz="1400" dirty="0" smtClean="0"/>
              <a:t> – This is one of the biggest drivers of change for a business. Companies have to react to the </a:t>
            </a:r>
            <a:r>
              <a:rPr lang="en-US" sz="1400" dirty="0" smtClean="0"/>
              <a:t>changes </a:t>
            </a:r>
            <a:r>
              <a:rPr lang="en-US" sz="1400" dirty="0"/>
              <a:t>to the nature and strength of </a:t>
            </a:r>
            <a:r>
              <a:rPr lang="en-US" sz="1400" dirty="0" smtClean="0"/>
              <a:t>competition, and more competition comes along. For example, Sony fought against Sega, then Nintendo, then Microsoft, when the Nintendo and Microsoft went the hands free option, Sony had to adapt with Go and Buzz. Now the VR market is picking up, companies like Sony and Microsoft are all having to adapt to the change, produce new technologies, new research, new manufacturing processes etc.</a:t>
            </a:r>
          </a:p>
          <a:p>
            <a:pPr>
              <a:buClr>
                <a:srgbClr val="C00000"/>
              </a:buClr>
            </a:pPr>
            <a:r>
              <a:rPr lang="en-US" sz="1400" b="1" dirty="0">
                <a:solidFill>
                  <a:srgbClr val="FF0000"/>
                </a:solidFill>
              </a:rPr>
              <a:t>LO1 – Task </a:t>
            </a:r>
            <a:r>
              <a:rPr lang="en-US" sz="1400" b="1" dirty="0" smtClean="0">
                <a:solidFill>
                  <a:srgbClr val="FF0000"/>
                </a:solidFill>
              </a:rPr>
              <a:t>03 </a:t>
            </a:r>
            <a:r>
              <a:rPr lang="en-US" sz="1400" b="1" dirty="0">
                <a:solidFill>
                  <a:srgbClr val="FF0000"/>
                </a:solidFill>
              </a:rPr>
              <a:t>– </a:t>
            </a:r>
            <a:r>
              <a:rPr lang="en-US" sz="1400" dirty="0">
                <a:solidFill>
                  <a:srgbClr val="FF0000"/>
                </a:solidFill>
              </a:rPr>
              <a:t>Research a case of </a:t>
            </a:r>
            <a:r>
              <a:rPr lang="en-US" sz="1400" dirty="0" smtClean="0">
                <a:solidFill>
                  <a:srgbClr val="FF0000"/>
                </a:solidFill>
              </a:rPr>
              <a:t>Market </a:t>
            </a:r>
            <a:r>
              <a:rPr lang="en-US" sz="1400" dirty="0">
                <a:solidFill>
                  <a:srgbClr val="FF0000"/>
                </a:solidFill>
              </a:rPr>
              <a:t>change in the business world, and explain what the change was, how it affected a particular company and what the company did to react to this change. </a:t>
            </a:r>
          </a:p>
          <a:p>
            <a:pPr>
              <a:buClr>
                <a:srgbClr val="C00000"/>
              </a:buClr>
            </a:pPr>
            <a:r>
              <a:rPr lang="en-US" sz="1400" b="1" dirty="0" smtClean="0">
                <a:solidFill>
                  <a:srgbClr val="FF0000"/>
                </a:solidFill>
              </a:rPr>
              <a:t>LO1 </a:t>
            </a:r>
            <a:r>
              <a:rPr lang="en-US" sz="1400" b="1" dirty="0">
                <a:solidFill>
                  <a:srgbClr val="FF0000"/>
                </a:solidFill>
              </a:rPr>
              <a:t>– Task </a:t>
            </a:r>
            <a:r>
              <a:rPr lang="en-US" sz="1400" b="1" dirty="0" smtClean="0">
                <a:solidFill>
                  <a:srgbClr val="FF0000"/>
                </a:solidFill>
              </a:rPr>
              <a:t>04 </a:t>
            </a:r>
            <a:r>
              <a:rPr lang="en-US" sz="1400" b="1" dirty="0">
                <a:solidFill>
                  <a:srgbClr val="FF0000"/>
                </a:solidFill>
              </a:rPr>
              <a:t>–</a:t>
            </a:r>
            <a:r>
              <a:rPr lang="en-US" sz="1400" dirty="0">
                <a:solidFill>
                  <a:srgbClr val="FF0000"/>
                </a:solidFill>
              </a:rPr>
              <a:t> For Thursby Toys Ltd., describe with examples how </a:t>
            </a:r>
            <a:r>
              <a:rPr lang="en-US" sz="1400" dirty="0" smtClean="0">
                <a:solidFill>
                  <a:srgbClr val="FF0000"/>
                </a:solidFill>
              </a:rPr>
              <a:t>Market </a:t>
            </a:r>
            <a:r>
              <a:rPr lang="en-US" sz="1400" dirty="0">
                <a:solidFill>
                  <a:srgbClr val="FF0000"/>
                </a:solidFill>
              </a:rPr>
              <a:t>change will affect the company and the business processes and describe how Thursby Toys Ltd. could react to </a:t>
            </a:r>
            <a:r>
              <a:rPr lang="en-US" sz="1400" dirty="0" smtClean="0">
                <a:solidFill>
                  <a:srgbClr val="FF0000"/>
                </a:solidFill>
              </a:rPr>
              <a:t>these Market changes.</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1.2 - Drivers Of Change – Market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1250286670"/>
              </p:ext>
            </p:extLst>
          </p:nvPr>
        </p:nvGraphicFramePr>
        <p:xfrm>
          <a:off x="295818" y="6093296"/>
          <a:ext cx="6724456" cy="548640"/>
        </p:xfrm>
        <a:graphic>
          <a:graphicData uri="http://schemas.openxmlformats.org/drawingml/2006/table">
            <a:tbl>
              <a:tblPr firstRow="1" bandRow="1">
                <a:tableStyleId>{5C22544A-7EE6-4342-B048-85BDC9FD1C3A}</a:tableStyleId>
              </a:tblPr>
              <a:tblGrid>
                <a:gridCol w="1611886"/>
                <a:gridCol w="2088232"/>
                <a:gridCol w="1152128"/>
                <a:gridCol w="1872210"/>
              </a:tblGrid>
              <a:tr h="370840">
                <a:tc>
                  <a:txBody>
                    <a:bodyPr/>
                    <a:lstStyle/>
                    <a:p>
                      <a:pPr algn="ctr"/>
                      <a:r>
                        <a:rPr lang="en-US" sz="1500" b="0" dirty="0" smtClean="0">
                          <a:latin typeface="Arial" panose="020B0604020202020204" pitchFamily="34" charset="0"/>
                          <a:cs typeface="Arial" panose="020B0604020202020204" pitchFamily="34" charset="0"/>
                        </a:rPr>
                        <a:t>Lifestyle Changes</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Spending Habits</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Social Changes</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Ethics and Sustainability</a:t>
                      </a:r>
                      <a:endParaRPr lang="en-GB" sz="1500" b="0" dirty="0">
                        <a:latin typeface="Arial" panose="020B0604020202020204" pitchFamily="34" charset="0"/>
                        <a:cs typeface="Arial" panose="020B0604020202020204" pitchFamily="34" charset="0"/>
                      </a:endParaRPr>
                    </a:p>
                  </a:txBody>
                  <a:tcPr/>
                </a:tc>
              </a:tr>
            </a:tbl>
          </a:graphicData>
        </a:graphic>
      </p:graphicFrame>
      <p:pic>
        <p:nvPicPr>
          <p:cNvPr id="3074" name="Picture 2" descr="Image result for green marketing and sustainable product design"/>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38148" y="4437112"/>
            <a:ext cx="1682324" cy="220482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v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38148" y="2492896"/>
            <a:ext cx="1682324" cy="183589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coke vs pepsi"/>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38148" y="1079401"/>
            <a:ext cx="1682324" cy="1261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8756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12830"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400" b="1" dirty="0" smtClean="0">
                <a:solidFill>
                  <a:srgbClr val="FF0000"/>
                </a:solidFill>
              </a:rPr>
              <a:t>Legislation</a:t>
            </a:r>
            <a:r>
              <a:rPr lang="en-GB" sz="1400" dirty="0" smtClean="0">
                <a:solidFill>
                  <a:srgbClr val="FF0000"/>
                </a:solidFill>
              </a:rPr>
              <a:t> </a:t>
            </a:r>
            <a:r>
              <a:rPr lang="en-GB" sz="1400" dirty="0" smtClean="0"/>
              <a:t>in countries change either due to a change in government ( new laws or repealing old ones that were not favourable), due to foreign economic or other changes, or due to an event where a law must be put in place to stop it repeating. For example, the British Government introduced updates to the Data Protection Act to cover computer technology. This would impact on computer companies and the way and cost other companies spent on securing data.</a:t>
            </a:r>
            <a:endParaRPr lang="en-GB" sz="1400" dirty="0"/>
          </a:p>
          <a:p>
            <a:pPr marL="627063" indent="-285750">
              <a:buClr>
                <a:srgbClr val="C00000"/>
              </a:buClr>
              <a:buFont typeface="Arial" panose="020B0604020202020204" pitchFamily="34" charset="0"/>
              <a:buChar char="•"/>
            </a:pPr>
            <a:r>
              <a:rPr lang="en-GB" sz="1400" b="1" dirty="0" smtClean="0">
                <a:solidFill>
                  <a:srgbClr val="FF0000"/>
                </a:solidFill>
              </a:rPr>
              <a:t>Employee </a:t>
            </a:r>
            <a:r>
              <a:rPr lang="en-GB" sz="1400" b="1" dirty="0">
                <a:solidFill>
                  <a:srgbClr val="FF0000"/>
                </a:solidFill>
              </a:rPr>
              <a:t>rights</a:t>
            </a:r>
            <a:r>
              <a:rPr lang="en-GB" sz="1400" dirty="0"/>
              <a:t> </a:t>
            </a:r>
            <a:r>
              <a:rPr lang="en-GB" sz="1400" dirty="0" smtClean="0"/>
              <a:t>– Changes to the </a:t>
            </a:r>
            <a:r>
              <a:rPr lang="en-US" sz="1400" b="1" dirty="0" smtClean="0"/>
              <a:t>minimum wage </a:t>
            </a:r>
            <a:r>
              <a:rPr lang="en-US" sz="1400" dirty="0" smtClean="0"/>
              <a:t>can have an impact on companies who hire low paid workers. Consider a budget of 100k for staffing and having 8 staff a year, if the minimum wage goes up, this will lead to 7 staff, or 6 to fill the 100k budget. Less staff means less quality, less security or slower production and companies have to adapt to this.</a:t>
            </a:r>
            <a:br>
              <a:rPr lang="en-US" sz="1400" dirty="0" smtClean="0"/>
            </a:br>
            <a:r>
              <a:rPr lang="en-US" sz="1400" b="1" dirty="0" smtClean="0"/>
              <a:t>Living wage</a:t>
            </a:r>
            <a:r>
              <a:rPr lang="en-US" sz="1400" dirty="0" smtClean="0"/>
              <a:t> is how much it costs to get by on, when this goes up each year, it forces companies to react by paying their staff more. If they fail to do so, staff leave forcing a sudden rather than a transitional change to the company.  </a:t>
            </a:r>
            <a:br>
              <a:rPr lang="en-US" sz="1400" dirty="0" smtClean="0"/>
            </a:br>
            <a:r>
              <a:rPr lang="en-US" sz="1400" b="1" dirty="0" smtClean="0"/>
              <a:t>Maternity/paternity entitlement</a:t>
            </a:r>
            <a:r>
              <a:rPr lang="en-US" sz="1400" dirty="0" smtClean="0"/>
              <a:t> – laws governing paying staff on leave change with each change of government. Currently paternity in the public sector is 2 weeks full pay, changes can cost companies more money with less work getting done. Private companies negotiate their own rates. </a:t>
            </a:r>
            <a:br>
              <a:rPr lang="en-US" sz="1400" dirty="0" smtClean="0"/>
            </a:br>
            <a:r>
              <a:rPr lang="en-US" sz="1400" dirty="0" smtClean="0"/>
              <a:t>Zero </a:t>
            </a:r>
            <a:r>
              <a:rPr lang="en-US" sz="1400" dirty="0"/>
              <a:t>hour </a:t>
            </a:r>
            <a:r>
              <a:rPr lang="en-US" sz="1400" dirty="0" smtClean="0"/>
              <a:t>contracts – this had been one of the more difficult transitions in Britain in the last ten years as workers are not guaranteed work each day and get paid only for the time they do. This is good for companies like building sites where inclement weather dictates the amount of work done but it is not good for workers. Changes in legislation has been encouraging this but a government change may reverse the laws.</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1.3 - Drivers Of Change – Legislation Changes </a:t>
            </a:r>
            <a:endParaRPr lang="en-US" sz="3200" dirty="0"/>
          </a:p>
        </p:txBody>
      </p:sp>
      <p:pic>
        <p:nvPicPr>
          <p:cNvPr id="5122" name="Picture 2" descr="Image result for living wag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76257" y="1079401"/>
            <a:ext cx="1944215" cy="92452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employer right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256" y="2132856"/>
            <a:ext cx="1941207" cy="129588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living wag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876256" y="3530620"/>
            <a:ext cx="1941207" cy="139918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paternity entitlement"/>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876256" y="5031679"/>
            <a:ext cx="1941207" cy="1469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7900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7044714" cy="5293757"/>
          </a:xfrm>
          <a:prstGeom prst="rect">
            <a:avLst/>
          </a:prstGeom>
        </p:spPr>
        <p:txBody>
          <a:bodyPr wrap="square">
            <a:spAutoFit/>
          </a:bodyPr>
          <a:lstStyle/>
          <a:p>
            <a:pPr marL="622300" indent="-285750">
              <a:buClr>
                <a:srgbClr val="C00000"/>
              </a:buClr>
              <a:buFont typeface="Arial" panose="020B0604020202020204" pitchFamily="34" charset="0"/>
              <a:buChar char="•"/>
            </a:pPr>
            <a:r>
              <a:rPr lang="en-US" sz="1300" b="1" dirty="0" smtClean="0"/>
              <a:t>Limits </a:t>
            </a:r>
            <a:r>
              <a:rPr lang="en-US" sz="1300" b="1" dirty="0"/>
              <a:t>to working </a:t>
            </a:r>
            <a:r>
              <a:rPr lang="en-US" sz="1300" b="1" dirty="0" smtClean="0"/>
              <a:t>hours </a:t>
            </a:r>
            <a:r>
              <a:rPr lang="en-US" sz="1300" dirty="0" smtClean="0"/>
              <a:t>– there is a restriction on the amount of hours allowed to work in one premises, changes in the laws to reduce this forces companies to hire more workers to cover the shifts, this means training, expenses, equipment hiring time. All of which cost money and forces budgetary changes that can cascade to other departments.</a:t>
            </a:r>
            <a:endParaRPr lang="en-GB" sz="1300" dirty="0"/>
          </a:p>
          <a:p>
            <a:pPr marL="627063" indent="-285750">
              <a:buClr>
                <a:srgbClr val="C00000"/>
              </a:buClr>
              <a:buFont typeface="Arial" panose="020B0604020202020204" pitchFamily="34" charset="0"/>
              <a:buChar char="•"/>
            </a:pPr>
            <a:r>
              <a:rPr lang="en-GB" sz="1300" b="1" dirty="0" smtClean="0">
                <a:solidFill>
                  <a:srgbClr val="FF0000"/>
                </a:solidFill>
              </a:rPr>
              <a:t>Health </a:t>
            </a:r>
            <a:r>
              <a:rPr lang="en-GB" sz="1300" b="1" dirty="0">
                <a:solidFill>
                  <a:srgbClr val="FF0000"/>
                </a:solidFill>
              </a:rPr>
              <a:t>and safety</a:t>
            </a:r>
            <a:r>
              <a:rPr lang="en-GB" sz="1300" dirty="0">
                <a:solidFill>
                  <a:srgbClr val="FF0000"/>
                </a:solidFill>
              </a:rPr>
              <a:t> </a:t>
            </a:r>
            <a:r>
              <a:rPr lang="en-GB" sz="1300" dirty="0" smtClean="0"/>
              <a:t>– Changes in the law in terms of health happen with each government, emissions changes, clothing needs, ventilation, continuous working hours, preservation and storage of food and gasses etc. For example, emissions and </a:t>
            </a:r>
            <a:r>
              <a:rPr lang="en-US" sz="1300" dirty="0" smtClean="0"/>
              <a:t>pollution are governed by the climate agreement, each year this is renegotiated. For a steel company this means putting new controls in place, using more expensive production methods, changing machinery etc. all which impacts on the finances of the company. Grants help but do not fund the entire process.</a:t>
            </a:r>
            <a:endParaRPr lang="en-GB" sz="1300" dirty="0"/>
          </a:p>
          <a:p>
            <a:pPr marL="627063" indent="-285750">
              <a:buClr>
                <a:srgbClr val="C00000"/>
              </a:buClr>
              <a:buFont typeface="Arial" panose="020B0604020202020204" pitchFamily="34" charset="0"/>
              <a:buChar char="•"/>
            </a:pPr>
            <a:r>
              <a:rPr lang="en-GB" sz="1300" b="1" dirty="0" smtClean="0">
                <a:solidFill>
                  <a:srgbClr val="FF0000"/>
                </a:solidFill>
              </a:rPr>
              <a:t>Environmental</a:t>
            </a:r>
            <a:r>
              <a:rPr lang="en-GB" sz="1300" dirty="0" smtClean="0">
                <a:solidFill>
                  <a:srgbClr val="FF0000"/>
                </a:solidFill>
              </a:rPr>
              <a:t> </a:t>
            </a:r>
            <a:r>
              <a:rPr lang="en-GB" sz="1300" dirty="0" smtClean="0"/>
              <a:t>– Rules governing localised environmental issues change every few years. For instance new rules governing </a:t>
            </a:r>
            <a:r>
              <a:rPr lang="en-IE" sz="1300" dirty="0" smtClean="0"/>
              <a:t>planning </a:t>
            </a:r>
            <a:r>
              <a:rPr lang="en-US" sz="1300" dirty="0" smtClean="0"/>
              <a:t>permission came into place in 2014 that allowed companies to build more with fewer restrictions and planning requests. This change benefitted most companies but for those with cash flow issues as competition grew with new previously restricted premises rights.</a:t>
            </a:r>
          </a:p>
          <a:p>
            <a:pPr marL="627063" indent="-285750">
              <a:buClr>
                <a:srgbClr val="C00000"/>
              </a:buClr>
              <a:buFont typeface="Arial" panose="020B0604020202020204" pitchFamily="34" charset="0"/>
              <a:buChar char="•"/>
            </a:pPr>
            <a:r>
              <a:rPr lang="en-US" sz="1300" dirty="0" smtClean="0"/>
              <a:t>Currently it is legal to dump10% of waste chemicals into rivers, but river pollution has risen to </a:t>
            </a:r>
            <a:r>
              <a:rPr lang="en-US" sz="1300" dirty="0">
                <a:hlinkClick r:id="rId3"/>
              </a:rPr>
              <a:t>25%, up from 17% </a:t>
            </a:r>
            <a:r>
              <a:rPr lang="en-US" sz="1300" dirty="0"/>
              <a:t>in 2015, </a:t>
            </a:r>
            <a:r>
              <a:rPr lang="en-US" sz="1300" dirty="0" smtClean="0"/>
              <a:t>if this law changes </a:t>
            </a:r>
            <a:r>
              <a:rPr lang="en-US" sz="1300" dirty="0" err="1" smtClean="0"/>
              <a:t>favourably</a:t>
            </a:r>
            <a:r>
              <a:rPr lang="en-US" sz="1300" dirty="0" smtClean="0"/>
              <a:t> for companies, then a lot of money could be saved and vice-versa.</a:t>
            </a:r>
          </a:p>
          <a:p>
            <a:pPr>
              <a:buClr>
                <a:srgbClr val="C00000"/>
              </a:buClr>
            </a:pPr>
            <a:r>
              <a:rPr lang="en-US" sz="1300" b="1" dirty="0">
                <a:solidFill>
                  <a:srgbClr val="FF0000"/>
                </a:solidFill>
              </a:rPr>
              <a:t>LO1 – Task </a:t>
            </a:r>
            <a:r>
              <a:rPr lang="en-US" sz="1300" b="1" dirty="0" smtClean="0">
                <a:solidFill>
                  <a:srgbClr val="FF0000"/>
                </a:solidFill>
              </a:rPr>
              <a:t>05 </a:t>
            </a:r>
            <a:r>
              <a:rPr lang="en-US" sz="1300" b="1" dirty="0">
                <a:solidFill>
                  <a:srgbClr val="FF0000"/>
                </a:solidFill>
              </a:rPr>
              <a:t>– </a:t>
            </a:r>
            <a:r>
              <a:rPr lang="en-US" sz="1300" dirty="0">
                <a:solidFill>
                  <a:srgbClr val="FF0000"/>
                </a:solidFill>
              </a:rPr>
              <a:t>Research a case of </a:t>
            </a:r>
            <a:r>
              <a:rPr lang="en-US" sz="1300" dirty="0" smtClean="0">
                <a:solidFill>
                  <a:srgbClr val="FF0000"/>
                </a:solidFill>
              </a:rPr>
              <a:t>Legislation change </a:t>
            </a:r>
            <a:r>
              <a:rPr lang="en-US" sz="1300" dirty="0">
                <a:solidFill>
                  <a:srgbClr val="FF0000"/>
                </a:solidFill>
              </a:rPr>
              <a:t>in the business world, and explain what the change was, how it affected a particular company and what the company did to react to this change. </a:t>
            </a:r>
          </a:p>
          <a:p>
            <a:pPr>
              <a:buClr>
                <a:srgbClr val="C00000"/>
              </a:buClr>
            </a:pPr>
            <a:r>
              <a:rPr lang="en-US" sz="1300" b="1" dirty="0" smtClean="0">
                <a:solidFill>
                  <a:srgbClr val="FF0000"/>
                </a:solidFill>
              </a:rPr>
              <a:t>LO1 </a:t>
            </a:r>
            <a:r>
              <a:rPr lang="en-US" sz="1300" b="1" dirty="0">
                <a:solidFill>
                  <a:srgbClr val="FF0000"/>
                </a:solidFill>
              </a:rPr>
              <a:t>– Task </a:t>
            </a:r>
            <a:r>
              <a:rPr lang="en-US" sz="1300" b="1" dirty="0" smtClean="0">
                <a:solidFill>
                  <a:srgbClr val="FF0000"/>
                </a:solidFill>
              </a:rPr>
              <a:t>06 </a:t>
            </a:r>
            <a:r>
              <a:rPr lang="en-US" sz="1300" b="1" dirty="0">
                <a:solidFill>
                  <a:srgbClr val="FF0000"/>
                </a:solidFill>
              </a:rPr>
              <a:t>–</a:t>
            </a:r>
            <a:r>
              <a:rPr lang="en-US" sz="1300" dirty="0">
                <a:solidFill>
                  <a:srgbClr val="FF0000"/>
                </a:solidFill>
              </a:rPr>
              <a:t> For Thursby Toys Ltd., describe with examples how </a:t>
            </a:r>
            <a:r>
              <a:rPr lang="en-US" sz="1300" dirty="0" smtClean="0">
                <a:solidFill>
                  <a:srgbClr val="FF0000"/>
                </a:solidFill>
              </a:rPr>
              <a:t>Legislation </a:t>
            </a:r>
            <a:r>
              <a:rPr lang="en-US" sz="1300" dirty="0">
                <a:solidFill>
                  <a:srgbClr val="FF0000"/>
                </a:solidFill>
              </a:rPr>
              <a:t>change </a:t>
            </a:r>
            <a:r>
              <a:rPr lang="en-US" sz="1300" dirty="0" smtClean="0">
                <a:solidFill>
                  <a:srgbClr val="FF0000"/>
                </a:solidFill>
              </a:rPr>
              <a:t>could </a:t>
            </a:r>
            <a:r>
              <a:rPr lang="en-US" sz="1300" dirty="0">
                <a:solidFill>
                  <a:srgbClr val="FF0000"/>
                </a:solidFill>
              </a:rPr>
              <a:t>affect the company and the business processes and describe how Thursby Toys Ltd. could react to these </a:t>
            </a:r>
            <a:r>
              <a:rPr lang="en-US" sz="1300" dirty="0" smtClean="0">
                <a:solidFill>
                  <a:srgbClr val="FF0000"/>
                </a:solidFill>
              </a:rPr>
              <a:t>Legislation </a:t>
            </a:r>
            <a:r>
              <a:rPr lang="en-US" sz="1300" dirty="0">
                <a:solidFill>
                  <a:srgbClr val="FF0000"/>
                </a:solidFill>
              </a:rPr>
              <a:t>changes</a:t>
            </a:r>
            <a:r>
              <a:rPr lang="en-US" sz="1300" dirty="0" smtClean="0">
                <a:solidFill>
                  <a:srgbClr val="FF0000"/>
                </a:solidFill>
              </a:rPr>
              <a:t>.</a:t>
            </a:r>
            <a:endParaRPr lang="en-US"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1.3 - Drivers Of Change – Legislation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3730997834"/>
              </p:ext>
            </p:extLst>
          </p:nvPr>
        </p:nvGraphicFramePr>
        <p:xfrm>
          <a:off x="251520" y="6309320"/>
          <a:ext cx="6436423" cy="370840"/>
        </p:xfrm>
        <a:graphic>
          <a:graphicData uri="http://schemas.openxmlformats.org/drawingml/2006/table">
            <a:tbl>
              <a:tblPr firstRow="1" bandRow="1">
                <a:tableStyleId>{5C22544A-7EE6-4342-B048-85BDC9FD1C3A}</a:tableStyleId>
              </a:tblPr>
              <a:tblGrid>
                <a:gridCol w="2259958"/>
                <a:gridCol w="2384449"/>
                <a:gridCol w="1792016"/>
              </a:tblGrid>
              <a:tr h="370840">
                <a:tc>
                  <a:txBody>
                    <a:bodyPr/>
                    <a:lstStyle/>
                    <a:p>
                      <a:pPr algn="ctr"/>
                      <a:r>
                        <a:rPr lang="en-US" sz="1500" b="0" dirty="0" smtClean="0">
                          <a:latin typeface="Arial" panose="020B0604020202020204" pitchFamily="34" charset="0"/>
                          <a:cs typeface="Arial" panose="020B0604020202020204" pitchFamily="34" charset="0"/>
                        </a:rPr>
                        <a:t>Employee Rights</a:t>
                      </a:r>
                      <a:endParaRPr lang="en-GB" sz="1500" b="0" dirty="0">
                        <a:latin typeface="Arial" panose="020B0604020202020204" pitchFamily="34" charset="0"/>
                        <a:cs typeface="Arial" panose="020B0604020202020204" pitchFamily="34" charset="0"/>
                      </a:endParaRPr>
                    </a:p>
                  </a:txBody>
                  <a:tcPr/>
                </a:tc>
                <a:tc>
                  <a:txBody>
                    <a:bodyPr/>
                    <a:lstStyle/>
                    <a:p>
                      <a:pPr algn="ctr"/>
                      <a:r>
                        <a:rPr lang="en-GB" sz="1500" b="0" dirty="0" smtClean="0">
                          <a:latin typeface="Arial" panose="020B0604020202020204" pitchFamily="34" charset="0"/>
                          <a:cs typeface="Arial" panose="020B0604020202020204" pitchFamily="34" charset="0"/>
                        </a:rPr>
                        <a:t>Health and Safety</a:t>
                      </a:r>
                      <a:endParaRPr lang="en-GB" sz="1500" b="0" dirty="0">
                        <a:latin typeface="Arial" panose="020B0604020202020204" pitchFamily="34" charset="0"/>
                        <a:cs typeface="Arial" panose="020B0604020202020204" pitchFamily="34" charset="0"/>
                      </a:endParaRPr>
                    </a:p>
                  </a:txBody>
                  <a:tcPr/>
                </a:tc>
                <a:tc>
                  <a:txBody>
                    <a:bodyPr/>
                    <a:lstStyle/>
                    <a:p>
                      <a:pPr algn="ctr"/>
                      <a:r>
                        <a:rPr lang="en-US" sz="1500" b="0" dirty="0" smtClean="0">
                          <a:latin typeface="Arial" panose="020B0604020202020204" pitchFamily="34" charset="0"/>
                          <a:cs typeface="Arial" panose="020B0604020202020204" pitchFamily="34" charset="0"/>
                        </a:rPr>
                        <a:t>Environmental</a:t>
                      </a:r>
                      <a:endParaRPr lang="en-GB" sz="1500" b="0" dirty="0">
                        <a:latin typeface="Arial" panose="020B0604020202020204" pitchFamily="34" charset="0"/>
                        <a:cs typeface="Arial" panose="020B0604020202020204" pitchFamily="34" charset="0"/>
                      </a:endParaRPr>
                    </a:p>
                  </a:txBody>
                  <a:tcPr/>
                </a:tc>
              </a:tr>
            </a:tbl>
          </a:graphicData>
        </a:graphic>
      </p:graphicFrame>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08304" y="5013176"/>
            <a:ext cx="1512732" cy="907639"/>
          </a:xfrm>
          <a:prstGeom prst="rect">
            <a:avLst/>
          </a:prstGeom>
        </p:spPr>
      </p:pic>
      <p:pic>
        <p:nvPicPr>
          <p:cNvPr id="4100" name="Picture 4" descr="Image result for health and safety legislation"/>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08140" y="1079402"/>
            <a:ext cx="1512332" cy="112415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tired junior doctor">
            <a:hlinkClick r:id="rId6"/>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308140" y="2801119"/>
            <a:ext cx="1512332" cy="149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58744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756845" cy="5670783"/>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50" b="1" dirty="0" smtClean="0">
                <a:solidFill>
                  <a:srgbClr val="FF0000"/>
                </a:solidFill>
              </a:rPr>
              <a:t>Workforce Changes </a:t>
            </a:r>
            <a:r>
              <a:rPr lang="en-US" sz="1450" dirty="0" smtClean="0"/>
              <a:t>- Working </a:t>
            </a:r>
            <a:r>
              <a:rPr lang="en-US" sz="1450" dirty="0"/>
              <a:t>lives are changing as a result of demographic and global economic shifts, technological advancements and an increased ease of migration for certain levels of skill and education. Automation will require business and industry to rethink everything from manufacture and logistics to decision-making at the highest level..: </a:t>
            </a:r>
          </a:p>
          <a:p>
            <a:pPr marL="536575" indent="-195263">
              <a:buClr>
                <a:srgbClr val="C00000"/>
              </a:buClr>
              <a:buFont typeface="Arial" panose="020B0604020202020204" pitchFamily="34" charset="0"/>
              <a:buChar char="•"/>
            </a:pPr>
            <a:r>
              <a:rPr lang="en-GB" sz="1450" b="1" dirty="0" smtClean="0"/>
              <a:t>Demographic</a:t>
            </a:r>
            <a:r>
              <a:rPr lang="en-GB" sz="1450" dirty="0" smtClean="0"/>
              <a:t> - </a:t>
            </a:r>
            <a:r>
              <a:rPr lang="en-US" sz="1450" dirty="0"/>
              <a:t>The global ageing </a:t>
            </a:r>
            <a:r>
              <a:rPr lang="en-US" sz="1450" dirty="0" smtClean="0"/>
              <a:t>population, the increase in gender neutrality in the workplace </a:t>
            </a:r>
            <a:r>
              <a:rPr lang="en-US" sz="1450" dirty="0"/>
              <a:t>and the new generation of young professionals entering the market are changing the shape of the </a:t>
            </a:r>
            <a:r>
              <a:rPr lang="en-US" sz="1450" dirty="0" smtClean="0"/>
              <a:t>workplace.</a:t>
            </a:r>
          </a:p>
          <a:p>
            <a:pPr marL="536575" indent="-195263">
              <a:buClr>
                <a:srgbClr val="C00000"/>
              </a:buClr>
              <a:buFont typeface="Arial" panose="020B0604020202020204" pitchFamily="34" charset="0"/>
              <a:buChar char="•"/>
            </a:pPr>
            <a:r>
              <a:rPr lang="en-US" sz="1450" dirty="0" smtClean="0"/>
              <a:t>While </a:t>
            </a:r>
            <a:r>
              <a:rPr lang="en-US" sz="1450" dirty="0"/>
              <a:t>new ways of </a:t>
            </a:r>
            <a:r>
              <a:rPr lang="en-US" sz="1450" dirty="0" smtClean="0"/>
              <a:t>organising </a:t>
            </a:r>
            <a:r>
              <a:rPr lang="en-US" sz="1450" dirty="0"/>
              <a:t>will be increasingly important for firms to succeed in the future, it will also be important to take into account the deep demographic changes occurring in the </a:t>
            </a:r>
            <a:r>
              <a:rPr lang="en-US" sz="1450" dirty="0" smtClean="0"/>
              <a:t>workplace.</a:t>
            </a:r>
            <a:endParaRPr lang="en-US" sz="1450" dirty="0"/>
          </a:p>
          <a:p>
            <a:pPr marL="536575" indent="-195263">
              <a:buClr>
                <a:srgbClr val="C00000"/>
              </a:buClr>
              <a:buFont typeface="Arial" panose="020B0604020202020204" pitchFamily="34" charset="0"/>
              <a:buChar char="•"/>
            </a:pPr>
            <a:r>
              <a:rPr lang="en-US" sz="1450" dirty="0" smtClean="0"/>
              <a:t>Never </a:t>
            </a:r>
            <a:r>
              <a:rPr lang="en-US" sz="1450" dirty="0"/>
              <a:t>before have </a:t>
            </a:r>
            <a:r>
              <a:rPr lang="en-US" sz="1450" dirty="0" smtClean="0"/>
              <a:t>firms seen </a:t>
            </a:r>
            <a:r>
              <a:rPr lang="en-US" sz="1450" dirty="0"/>
              <a:t>three and even four generations working together. These overlapping generations have great implications; not only for the way work is performed, but also for the way firms need to think about their </a:t>
            </a:r>
            <a:r>
              <a:rPr lang="en-US" sz="1450" dirty="0" smtClean="0"/>
              <a:t>recruitment </a:t>
            </a:r>
            <a:r>
              <a:rPr lang="en-US" sz="1450" dirty="0"/>
              <a:t>strategies and the HR practices required to support their human capital.</a:t>
            </a:r>
            <a:endParaRPr lang="en-GB" sz="1450" dirty="0"/>
          </a:p>
          <a:p>
            <a:pPr marL="536575" indent="-195263">
              <a:buClr>
                <a:srgbClr val="C00000"/>
              </a:buClr>
              <a:buFont typeface="Arial" panose="020B0604020202020204" pitchFamily="34" charset="0"/>
              <a:buChar char="•"/>
            </a:pPr>
            <a:r>
              <a:rPr lang="en-US" sz="1450" b="1" dirty="0" smtClean="0"/>
              <a:t>Demands </a:t>
            </a:r>
            <a:r>
              <a:rPr lang="en-US" sz="1450" b="1" dirty="0"/>
              <a:t>for flexible working </a:t>
            </a:r>
            <a:r>
              <a:rPr lang="en-US" sz="1450" dirty="0"/>
              <a:t>- Employees are increasingly concerned about achieving a healthy work-life balance and organisations which offer flexibility often find increased levels of satisfaction among their employees. Flexible working can allow employees to adapt their ways of working to best suit their needs, while still being dedicated to their careers</a:t>
            </a:r>
            <a:r>
              <a:rPr lang="en-US" sz="1450" dirty="0" smtClean="0"/>
              <a:t>.</a:t>
            </a:r>
          </a:p>
          <a:p>
            <a:pPr marL="536575" indent="-195263">
              <a:buClr>
                <a:srgbClr val="C00000"/>
              </a:buClr>
              <a:buFont typeface="Arial" panose="020B0604020202020204" pitchFamily="34" charset="0"/>
              <a:buChar char="•"/>
            </a:pPr>
            <a:r>
              <a:rPr lang="en-US" sz="1450" dirty="0" smtClean="0"/>
              <a:t>There is an increasing demand for working </a:t>
            </a:r>
            <a:r>
              <a:rPr lang="en-US" sz="1450" dirty="0"/>
              <a:t>from home, flexible hours, </a:t>
            </a:r>
            <a:r>
              <a:rPr lang="en-US" sz="1450" dirty="0" smtClean="0"/>
              <a:t>and job sharing, and this demand causes companies to rethink their employment patterns, investing in technology, and using work arounds.</a:t>
            </a:r>
            <a:endParaRPr lang="en-US" sz="145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1.4 - Drivers Of Change – Workforce Changes </a:t>
            </a:r>
            <a:endParaRPr lang="en-US" sz="3200" dirty="0"/>
          </a:p>
        </p:txBody>
      </p:sp>
      <p:pic>
        <p:nvPicPr>
          <p:cNvPr id="6148" name="Picture 4" descr="Image result for demand-for-flexible-worki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126402" y="1079401"/>
            <a:ext cx="1695382" cy="27695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demand-for-flexible-worki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126402" y="3861048"/>
            <a:ext cx="1695382" cy="2768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49062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12830" cy="4730526"/>
          </a:xfrm>
          <a:prstGeom prst="rect">
            <a:avLst/>
          </a:prstGeom>
        </p:spPr>
        <p:txBody>
          <a:bodyPr wrap="square">
            <a:spAutoFit/>
          </a:bodyPr>
          <a:lstStyle/>
          <a:p>
            <a:pPr marL="450850" indent="-200025">
              <a:buClr>
                <a:srgbClr val="C00000"/>
              </a:buClr>
              <a:buFont typeface="Arial" panose="020B0604020202020204" pitchFamily="34" charset="0"/>
              <a:buChar char="•"/>
            </a:pPr>
            <a:r>
              <a:rPr lang="en-US" sz="1370" b="1" dirty="0" smtClean="0"/>
              <a:t>Availability of skills to employers </a:t>
            </a:r>
            <a:r>
              <a:rPr lang="en-US" sz="1370" dirty="0" smtClean="0"/>
              <a:t>– As the demographics change, the availability of skills changes too, as government investment in technology and business replaces manufacturing and engineering. This leads to a change in country specialisation but also to a skills shortage. Without the right employees for the job, companies have to adapt, hire less qualified workers, or foreign trained workers which leads to a change in working practices.</a:t>
            </a:r>
            <a:endParaRPr lang="en-GB" sz="1370" dirty="0"/>
          </a:p>
          <a:p>
            <a:pPr marL="450850" indent="-200025">
              <a:buClr>
                <a:srgbClr val="C00000"/>
              </a:buClr>
              <a:buFont typeface="Arial" panose="020B0604020202020204" pitchFamily="34" charset="0"/>
              <a:buChar char="•"/>
            </a:pPr>
            <a:r>
              <a:rPr lang="en-US" sz="1370" b="1" dirty="0" smtClean="0"/>
              <a:t>Availability of education and training opportunities </a:t>
            </a:r>
            <a:r>
              <a:rPr lang="en-US" sz="1370" dirty="0" smtClean="0"/>
              <a:t>– Local universities are changing due to government persuasion to providing courses geared to the local business population, areas like Northampton run courses in Steel Production and manufacturing, Sheffield in Metal ware and production, Wales in Farming and Arboriculture, Manchester in Media and Film and London in Economics and Business. Government schemes also run business courses in local towns, business centres designed to bring the level of training and skills up. In Britain the level and increase in training and education has an impact on the business and manufacturing world, forcing companies to adapt to the problem.</a:t>
            </a:r>
            <a:endParaRPr lang="en-US" sz="1370" dirty="0"/>
          </a:p>
          <a:p>
            <a:pPr>
              <a:buClr>
                <a:srgbClr val="C00000"/>
              </a:buClr>
            </a:pPr>
            <a:r>
              <a:rPr lang="en-US" sz="1370" b="1" dirty="0">
                <a:solidFill>
                  <a:srgbClr val="FF0000"/>
                </a:solidFill>
              </a:rPr>
              <a:t>LO1 – Task </a:t>
            </a:r>
            <a:r>
              <a:rPr lang="en-US" sz="1370" b="1" dirty="0" smtClean="0">
                <a:solidFill>
                  <a:srgbClr val="FF0000"/>
                </a:solidFill>
              </a:rPr>
              <a:t>07 </a:t>
            </a:r>
            <a:r>
              <a:rPr lang="en-US" sz="1370" b="1" dirty="0">
                <a:solidFill>
                  <a:srgbClr val="FF0000"/>
                </a:solidFill>
              </a:rPr>
              <a:t>– </a:t>
            </a:r>
            <a:r>
              <a:rPr lang="en-US" sz="1370" dirty="0">
                <a:solidFill>
                  <a:srgbClr val="FF0000"/>
                </a:solidFill>
              </a:rPr>
              <a:t>Research a case of </a:t>
            </a:r>
            <a:r>
              <a:rPr lang="en-US" sz="1370" dirty="0" smtClean="0">
                <a:solidFill>
                  <a:srgbClr val="FF0000"/>
                </a:solidFill>
              </a:rPr>
              <a:t>Workforce change </a:t>
            </a:r>
            <a:r>
              <a:rPr lang="en-US" sz="1370" dirty="0">
                <a:solidFill>
                  <a:srgbClr val="FF0000"/>
                </a:solidFill>
              </a:rPr>
              <a:t>in the business world, and explain what the change was, how it affected a particular company and what the company did to react to this change</a:t>
            </a:r>
            <a:r>
              <a:rPr lang="en-US" sz="1370" dirty="0" smtClean="0">
                <a:solidFill>
                  <a:srgbClr val="FF0000"/>
                </a:solidFill>
              </a:rPr>
              <a:t>.</a:t>
            </a:r>
            <a:endParaRPr lang="en-US" sz="1370" dirty="0">
              <a:solidFill>
                <a:srgbClr val="FF0000"/>
              </a:solidFill>
            </a:endParaRPr>
          </a:p>
          <a:p>
            <a:pPr>
              <a:buClr>
                <a:srgbClr val="C00000"/>
              </a:buClr>
            </a:pPr>
            <a:r>
              <a:rPr lang="en-US" sz="1370" b="1" dirty="0" smtClean="0">
                <a:solidFill>
                  <a:srgbClr val="FF0000"/>
                </a:solidFill>
              </a:rPr>
              <a:t>LO1 </a:t>
            </a:r>
            <a:r>
              <a:rPr lang="en-US" sz="1370" b="1" dirty="0">
                <a:solidFill>
                  <a:srgbClr val="FF0000"/>
                </a:solidFill>
              </a:rPr>
              <a:t>– Task </a:t>
            </a:r>
            <a:r>
              <a:rPr lang="en-US" sz="1370" b="1" dirty="0" smtClean="0">
                <a:solidFill>
                  <a:srgbClr val="FF0000"/>
                </a:solidFill>
              </a:rPr>
              <a:t>08 </a:t>
            </a:r>
            <a:r>
              <a:rPr lang="en-US" sz="1370" b="1" dirty="0">
                <a:solidFill>
                  <a:srgbClr val="FF0000"/>
                </a:solidFill>
              </a:rPr>
              <a:t>–</a:t>
            </a:r>
            <a:r>
              <a:rPr lang="en-US" sz="1370" dirty="0">
                <a:solidFill>
                  <a:srgbClr val="FF0000"/>
                </a:solidFill>
              </a:rPr>
              <a:t> For Thursby Toys Ltd., describe with examples how </a:t>
            </a:r>
            <a:r>
              <a:rPr lang="en-US" sz="1370" dirty="0" smtClean="0">
                <a:solidFill>
                  <a:srgbClr val="FF0000"/>
                </a:solidFill>
              </a:rPr>
              <a:t>Workforce changes </a:t>
            </a:r>
            <a:r>
              <a:rPr lang="en-US" sz="1370" dirty="0">
                <a:solidFill>
                  <a:srgbClr val="FF0000"/>
                </a:solidFill>
              </a:rPr>
              <a:t>could affect the company and the business processes and describe how Thursby Toys Ltd. could react to these </a:t>
            </a:r>
            <a:r>
              <a:rPr lang="en-US" sz="1370" dirty="0" smtClean="0">
                <a:solidFill>
                  <a:srgbClr val="FF0000"/>
                </a:solidFill>
              </a:rPr>
              <a:t>workforce </a:t>
            </a:r>
            <a:r>
              <a:rPr lang="en-US" sz="1370" dirty="0">
                <a:solidFill>
                  <a:srgbClr val="FF0000"/>
                </a:solidFill>
              </a:rPr>
              <a:t>changes</a:t>
            </a:r>
            <a:r>
              <a:rPr lang="en-US" sz="1370" dirty="0" smtClean="0">
                <a:solidFill>
                  <a:srgbClr val="FF0000"/>
                </a:solidFill>
              </a:rPr>
              <a:t>.</a:t>
            </a:r>
            <a:endParaRPr lang="en-US" sz="13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1.4 - Drivers Of Change – Workforce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258393450"/>
              </p:ext>
            </p:extLst>
          </p:nvPr>
        </p:nvGraphicFramePr>
        <p:xfrm>
          <a:off x="251521" y="5937840"/>
          <a:ext cx="6480720" cy="731520"/>
        </p:xfrm>
        <a:graphic>
          <a:graphicData uri="http://schemas.openxmlformats.org/drawingml/2006/table">
            <a:tbl>
              <a:tblPr firstRow="1" bandRow="1">
                <a:tableStyleId>{5C22544A-7EE6-4342-B048-85BDC9FD1C3A}</a:tableStyleId>
              </a:tblPr>
              <a:tblGrid>
                <a:gridCol w="1368151"/>
                <a:gridCol w="1238225"/>
                <a:gridCol w="1761065"/>
                <a:gridCol w="2113279"/>
              </a:tblGrid>
              <a:tr h="370840">
                <a:tc>
                  <a:txBody>
                    <a:bodyPr/>
                    <a:lstStyle/>
                    <a:p>
                      <a:pPr algn="ctr"/>
                      <a:r>
                        <a:rPr lang="en-GB" sz="1400" b="1" dirty="0" smtClean="0">
                          <a:latin typeface="Arial" panose="020B0604020202020204" pitchFamily="34" charset="0"/>
                          <a:cs typeface="Arial" panose="020B0604020202020204" pitchFamily="34" charset="0"/>
                        </a:rPr>
                        <a:t>Demographic</a:t>
                      </a:r>
                      <a:r>
                        <a:rPr lang="en-GB" sz="1400" dirty="0" smtClean="0">
                          <a:latin typeface="Arial" panose="020B0604020202020204" pitchFamily="34" charset="0"/>
                          <a:cs typeface="Arial" panose="020B0604020202020204" pitchFamily="34" charset="0"/>
                        </a:rPr>
                        <a:t> </a:t>
                      </a:r>
                      <a:endParaRPr lang="en-GB" sz="1400" b="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Demands for flexible working </a:t>
                      </a:r>
                      <a:endParaRPr lang="en-GB" sz="1400" b="0" dirty="0" smtClean="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Availability of skills to employers </a:t>
                      </a:r>
                      <a:endParaRPr lang="en-GB"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Availability of education and training opportunities </a:t>
                      </a:r>
                      <a:endParaRPr lang="en-GB" sz="1400" b="0" dirty="0">
                        <a:latin typeface="Arial" panose="020B0604020202020204" pitchFamily="34" charset="0"/>
                        <a:cs typeface="Arial" panose="020B0604020202020204" pitchFamily="34" charset="0"/>
                      </a:endParaRPr>
                    </a:p>
                  </a:txBody>
                  <a:tcPr/>
                </a:tc>
              </a:tr>
            </a:tbl>
          </a:graphicData>
        </a:graphic>
      </p:graphicFrame>
      <p:pic>
        <p:nvPicPr>
          <p:cNvPr id="7170" name="Picture 2" descr="Image result for university manufacturing degre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76257" y="1079401"/>
            <a:ext cx="1944215" cy="134578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skills short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76257" y="2555930"/>
            <a:ext cx="1944215" cy="138525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government training schem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76256" y="4071924"/>
            <a:ext cx="1944215" cy="1021473"/>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Image result for government training scheme"/>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857952" y="5224138"/>
            <a:ext cx="1927923" cy="1280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17302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73821" cy="5693866"/>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00" dirty="0" smtClean="0"/>
              <a:t>The second biggest impact on businesses forcing change is the economy. Every ten years there is a dip, a depression and this causes customers to hold back on buying wants. Luxury goods sales drop, building work slows, and services are reduced. Unemployment goes up and spending power gets less.</a:t>
            </a:r>
            <a:endParaRPr lang="en-US" sz="1400" dirty="0"/>
          </a:p>
          <a:p>
            <a:pPr marL="536575" indent="-195263">
              <a:buClr>
                <a:srgbClr val="C00000"/>
              </a:buClr>
              <a:buFont typeface="Arial" panose="020B0604020202020204" pitchFamily="34" charset="0"/>
              <a:buChar char="•"/>
            </a:pPr>
            <a:r>
              <a:rPr lang="en-GB" sz="1400" b="1" dirty="0" smtClean="0"/>
              <a:t>Inflation/deflation</a:t>
            </a:r>
            <a:r>
              <a:rPr lang="en-GB" sz="1400" dirty="0" smtClean="0"/>
              <a:t> – Economic change inevitably means inflation or deflation. The price of goods goes up due to the laws of demand and supply, overseas production price goes up in proportion to the £ and this forces companies to adapt to the change, reducing foreign goods, lower their fixed costs and reducing variable costs. Other things happen in these times </a:t>
            </a:r>
            <a:r>
              <a:rPr lang="en-US" sz="1400" dirty="0" smtClean="0"/>
              <a:t>such </a:t>
            </a:r>
            <a:r>
              <a:rPr lang="en-US" sz="1400" dirty="0"/>
              <a:t>as standard of </a:t>
            </a:r>
            <a:r>
              <a:rPr lang="en-US" sz="1400" dirty="0" smtClean="0"/>
              <a:t>living fluctuations leading to a change in disposable income. Less money to spend therefor less sales, therefor less production, therefor less staff.</a:t>
            </a:r>
            <a:endParaRPr lang="en-GB" sz="1400" dirty="0"/>
          </a:p>
          <a:p>
            <a:pPr marL="536575" indent="-195263">
              <a:buClr>
                <a:srgbClr val="C00000"/>
              </a:buClr>
              <a:buFont typeface="Arial" panose="020B0604020202020204" pitchFamily="34" charset="0"/>
              <a:buChar char="•"/>
            </a:pPr>
            <a:r>
              <a:rPr lang="en-GB" sz="1400" b="1" dirty="0" smtClean="0"/>
              <a:t>Unemployment</a:t>
            </a:r>
            <a:r>
              <a:rPr lang="en-GB" sz="1400" dirty="0" smtClean="0"/>
              <a:t> - </a:t>
            </a:r>
            <a:r>
              <a:rPr lang="en-US" sz="1400" dirty="0" smtClean="0"/>
              <a:t>Local and national unemployment can impact on the customer base, forcing companies to adapt. High unemployment in an area means less spending power, and less sales of luxury goods. This cause a reduction in prices, specifically houses and the supply and demand increases. On the plus side, low unemployment means a thriving local area, better sales but a higher cost of labour as the demand will be higher and supply with be lower.</a:t>
            </a:r>
            <a:endParaRPr lang="en-GB" sz="1400" dirty="0"/>
          </a:p>
          <a:p>
            <a:pPr marL="536575" indent="-195263">
              <a:buClr>
                <a:srgbClr val="C00000"/>
              </a:buClr>
              <a:buFont typeface="Arial" panose="020B0604020202020204" pitchFamily="34" charset="0"/>
              <a:buChar char="•"/>
            </a:pPr>
            <a:r>
              <a:rPr lang="en-GB" sz="1400" b="1" dirty="0" smtClean="0"/>
              <a:t>Interest </a:t>
            </a:r>
            <a:r>
              <a:rPr lang="en-GB" sz="1400" b="1" dirty="0"/>
              <a:t>rates </a:t>
            </a:r>
            <a:r>
              <a:rPr lang="en-GB" sz="1400" dirty="0" smtClean="0"/>
              <a:t>- </a:t>
            </a:r>
            <a:r>
              <a:rPr lang="en-US" sz="1400" dirty="0"/>
              <a:t>interest rates for borrowers and </a:t>
            </a:r>
            <a:r>
              <a:rPr lang="en-US" sz="1400" dirty="0" smtClean="0"/>
              <a:t>savers means customers are more loathe to borrow money or buy things on a credit card, reducing sales and especially impulse purchases. For goods such as Houses, this means less sales, reducing the demand and therefor forcing house prices to fall, therefor less profit for the seller. Lower interest rates means more spending power and therefor more of a demand for wants, houses, cars, computers etc. It can also mean more debt.</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1.5 - Drivers Of Change – Economy Changes </a:t>
            </a:r>
            <a:endParaRPr lang="en-US" sz="3200" dirty="0"/>
          </a:p>
        </p:txBody>
      </p:sp>
      <p:pic>
        <p:nvPicPr>
          <p:cNvPr id="8194" name="Picture 2" descr="Image result for Inflation/deflation">
            <a:hlinkClick r:id="rId3" action="ppaction://hlinkfile"/>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937248" y="1079402"/>
            <a:ext cx="1883224" cy="182098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impact of unemployment"/>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7248" y="3026348"/>
            <a:ext cx="1877176" cy="3086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55949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3" cy="5293757"/>
          </a:xfrm>
          <a:prstGeom prst="rect">
            <a:avLst/>
          </a:prstGeom>
        </p:spPr>
        <p:txBody>
          <a:bodyPr wrap="square">
            <a:spAutoFit/>
          </a:bodyPr>
          <a:lstStyle/>
          <a:p>
            <a:pPr marL="450850" indent="-195263">
              <a:buClr>
                <a:srgbClr val="C00000"/>
              </a:buClr>
              <a:buFont typeface="Arial" panose="020B0604020202020204" pitchFamily="34" charset="0"/>
              <a:buChar char="•"/>
            </a:pPr>
            <a:r>
              <a:rPr lang="en-GB" sz="1300" b="1" dirty="0" smtClean="0"/>
              <a:t>Exchange rates </a:t>
            </a:r>
            <a:r>
              <a:rPr lang="en-GB" sz="1300" dirty="0" smtClean="0"/>
              <a:t>– These fluctuate and as they do, the cost of goods purchased from abroad changes and the sale of goods to another country changes. This impacts heavily on profit. For instance the Euro was 2:1 back in 2000, now it is about 1.1:1 which means French Wood purchased in 2000 for £10,000 would now cost £20,000, not adjusting to inflation. For companies this means European goods cost more now. The standard currency fluctuates according to events and seasons, these can not be easily predicted so companies struggle to adapt to change in time.</a:t>
            </a:r>
            <a:endParaRPr lang="en-GB" sz="1300" dirty="0"/>
          </a:p>
          <a:p>
            <a:pPr marL="450850" indent="-195263">
              <a:buClr>
                <a:srgbClr val="C00000"/>
              </a:buClr>
              <a:buFont typeface="Arial" panose="020B0604020202020204" pitchFamily="34" charset="0"/>
              <a:buChar char="•"/>
            </a:pPr>
            <a:r>
              <a:rPr lang="en-GB" sz="1300" b="1" dirty="0" smtClean="0"/>
              <a:t>Changes </a:t>
            </a:r>
            <a:r>
              <a:rPr lang="en-GB" sz="1300" b="1" dirty="0"/>
              <a:t>in taxation </a:t>
            </a:r>
            <a:r>
              <a:rPr lang="en-GB" sz="1300" dirty="0" smtClean="0"/>
              <a:t>– This does not change dramatically or suddenly, warning is given so that companies have time to prepare. The change in VAT for instance from 17.5% to 20% means all goods sold were 2.5% more expensive overnight, this caused a drop in sales as incomes did not change accordingly. Companies can adapt with strategies like reducing prices to match the change but this is not sustainable.</a:t>
            </a:r>
            <a:endParaRPr lang="en-GB" sz="1300" dirty="0"/>
          </a:p>
          <a:p>
            <a:pPr marL="450850" indent="-195263">
              <a:buClr>
                <a:srgbClr val="C00000"/>
              </a:buClr>
              <a:buFont typeface="Arial" panose="020B0604020202020204" pitchFamily="34" charset="0"/>
              <a:buChar char="•"/>
            </a:pPr>
            <a:r>
              <a:rPr lang="en-US" sz="1300" b="1" dirty="0" smtClean="0"/>
              <a:t>The economic cycle, i.e. boom/recession </a:t>
            </a:r>
            <a:r>
              <a:rPr lang="en-US" sz="1300" dirty="0" smtClean="0"/>
              <a:t>– Booms and recessions occur regularly, every ten years a recession followed by a period of boom, highs and lows, These are predictable to a degree but some companies leave it too late in a boom to be prepared for a depression. In a recession people have less money to spend, save for a rainy day, companies are the same, reducing costs etc., until the depression is over or they are safer.,</a:t>
            </a:r>
          </a:p>
          <a:p>
            <a:pPr>
              <a:buClr>
                <a:srgbClr val="C00000"/>
              </a:buClr>
            </a:pPr>
            <a:r>
              <a:rPr lang="en-US" sz="1300" b="1" dirty="0">
                <a:solidFill>
                  <a:srgbClr val="FF0000"/>
                </a:solidFill>
              </a:rPr>
              <a:t>LO1 – Task </a:t>
            </a:r>
            <a:r>
              <a:rPr lang="en-US" sz="1300" b="1" dirty="0" smtClean="0">
                <a:solidFill>
                  <a:srgbClr val="FF0000"/>
                </a:solidFill>
              </a:rPr>
              <a:t>09 </a:t>
            </a:r>
            <a:r>
              <a:rPr lang="en-US" sz="1300" b="1" dirty="0">
                <a:solidFill>
                  <a:srgbClr val="FF0000"/>
                </a:solidFill>
              </a:rPr>
              <a:t>– </a:t>
            </a:r>
            <a:r>
              <a:rPr lang="en-US" sz="1300" dirty="0">
                <a:solidFill>
                  <a:srgbClr val="FF0000"/>
                </a:solidFill>
              </a:rPr>
              <a:t>Research a case of </a:t>
            </a:r>
            <a:r>
              <a:rPr lang="en-US" sz="1300" dirty="0" smtClean="0">
                <a:solidFill>
                  <a:srgbClr val="FF0000"/>
                </a:solidFill>
              </a:rPr>
              <a:t>Economic change </a:t>
            </a:r>
            <a:r>
              <a:rPr lang="en-US" sz="1300" dirty="0">
                <a:solidFill>
                  <a:srgbClr val="FF0000"/>
                </a:solidFill>
              </a:rPr>
              <a:t>in the business world, and explain what the change was, how it affected a particular company and what the company did to react to this change. </a:t>
            </a:r>
          </a:p>
          <a:p>
            <a:pPr>
              <a:buClr>
                <a:srgbClr val="C00000"/>
              </a:buClr>
            </a:pPr>
            <a:r>
              <a:rPr lang="en-US" sz="1300" b="1" dirty="0" smtClean="0">
                <a:solidFill>
                  <a:srgbClr val="FF0000"/>
                </a:solidFill>
              </a:rPr>
              <a:t>LO1 </a:t>
            </a:r>
            <a:r>
              <a:rPr lang="en-US" sz="1300" b="1" dirty="0">
                <a:solidFill>
                  <a:srgbClr val="FF0000"/>
                </a:solidFill>
              </a:rPr>
              <a:t>– Task </a:t>
            </a:r>
            <a:r>
              <a:rPr lang="en-US" sz="1300" b="1" dirty="0" smtClean="0">
                <a:solidFill>
                  <a:srgbClr val="FF0000"/>
                </a:solidFill>
              </a:rPr>
              <a:t>10 </a:t>
            </a:r>
            <a:r>
              <a:rPr lang="en-US" sz="1300" b="1" dirty="0">
                <a:solidFill>
                  <a:srgbClr val="FF0000"/>
                </a:solidFill>
              </a:rPr>
              <a:t>–</a:t>
            </a:r>
            <a:r>
              <a:rPr lang="en-US" sz="1300" dirty="0">
                <a:solidFill>
                  <a:srgbClr val="FF0000"/>
                </a:solidFill>
              </a:rPr>
              <a:t> For Thursby Toys </a:t>
            </a:r>
            <a:r>
              <a:rPr lang="en-US" sz="1300" dirty="0" smtClean="0">
                <a:solidFill>
                  <a:srgbClr val="FF0000"/>
                </a:solidFill>
              </a:rPr>
              <a:t>Ltd</a:t>
            </a:r>
            <a:r>
              <a:rPr lang="en-US" sz="1300" dirty="0">
                <a:solidFill>
                  <a:srgbClr val="FF0000"/>
                </a:solidFill>
              </a:rPr>
              <a:t>., describe with examples how </a:t>
            </a:r>
            <a:r>
              <a:rPr lang="en-US" sz="1300" dirty="0" smtClean="0">
                <a:solidFill>
                  <a:srgbClr val="FF0000"/>
                </a:solidFill>
              </a:rPr>
              <a:t>Economy changes </a:t>
            </a:r>
            <a:r>
              <a:rPr lang="en-US" sz="1300" dirty="0">
                <a:solidFill>
                  <a:srgbClr val="FF0000"/>
                </a:solidFill>
              </a:rPr>
              <a:t>could affect the company and the business processes and describe how Thursby Toys Ltd. could react to these </a:t>
            </a:r>
            <a:r>
              <a:rPr lang="en-US" sz="1300" dirty="0" smtClean="0">
                <a:solidFill>
                  <a:srgbClr val="FF0000"/>
                </a:solidFill>
              </a:rPr>
              <a:t>Economy </a:t>
            </a:r>
            <a:r>
              <a:rPr lang="en-US" sz="1300" dirty="0">
                <a:solidFill>
                  <a:srgbClr val="FF0000"/>
                </a:solidFill>
              </a:rPr>
              <a:t>changes</a:t>
            </a:r>
            <a:r>
              <a:rPr lang="en-US" sz="1300" dirty="0" smtClean="0">
                <a:solidFill>
                  <a:srgbClr val="FF0000"/>
                </a:solidFill>
              </a:rPr>
              <a:t>.</a:t>
            </a:r>
            <a:endParaRPr lang="en-US" sz="13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1.5 - Drivers Of Change – Economy Changes </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622291180"/>
              </p:ext>
            </p:extLst>
          </p:nvPr>
        </p:nvGraphicFramePr>
        <p:xfrm>
          <a:off x="251521" y="6212160"/>
          <a:ext cx="6480720" cy="457200"/>
        </p:xfrm>
        <a:graphic>
          <a:graphicData uri="http://schemas.openxmlformats.org/drawingml/2006/table">
            <a:tbl>
              <a:tblPr firstRow="1" bandRow="1">
                <a:tableStyleId>{5C22544A-7EE6-4342-B048-85BDC9FD1C3A}</a:tableStyleId>
              </a:tblPr>
              <a:tblGrid>
                <a:gridCol w="864095"/>
                <a:gridCol w="1296144"/>
                <a:gridCol w="792088"/>
                <a:gridCol w="936104"/>
                <a:gridCol w="1080120"/>
                <a:gridCol w="1512169"/>
              </a:tblGrid>
              <a:tr h="370840">
                <a:tc>
                  <a:txBody>
                    <a:bodyPr/>
                    <a:lstStyle/>
                    <a:p>
                      <a:pPr algn="ctr"/>
                      <a:r>
                        <a:rPr lang="en-GB" sz="1200" b="1" dirty="0" smtClean="0">
                          <a:latin typeface="Arial" panose="020B0604020202020204" pitchFamily="34" charset="0"/>
                          <a:cs typeface="Arial" panose="020B0604020202020204" pitchFamily="34" charset="0"/>
                        </a:rPr>
                        <a:t>Inflation/deflation</a:t>
                      </a:r>
                      <a:r>
                        <a:rPr lang="en-GB" sz="1200" dirty="0" smtClean="0">
                          <a:latin typeface="Arial" panose="020B0604020202020204" pitchFamily="34" charset="0"/>
                          <a:cs typeface="Arial" panose="020B0604020202020204" pitchFamily="34" charset="0"/>
                        </a:rPr>
                        <a:t> </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1" dirty="0" smtClean="0">
                          <a:latin typeface="Arial" panose="020B0604020202020204" pitchFamily="34" charset="0"/>
                          <a:cs typeface="Arial" panose="020B0604020202020204" pitchFamily="34" charset="0"/>
                        </a:rPr>
                        <a:t>Unemployment</a:t>
                      </a:r>
                      <a:r>
                        <a:rPr lang="en-GB" sz="1200" dirty="0" smtClean="0">
                          <a:latin typeface="Arial" panose="020B0604020202020204" pitchFamily="34" charset="0"/>
                          <a:cs typeface="Arial" panose="020B0604020202020204" pitchFamily="34" charset="0"/>
                        </a:rPr>
                        <a:t> </a:t>
                      </a:r>
                      <a:endParaRPr lang="en-GB" sz="1200" b="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Arial" panose="020B0604020202020204" pitchFamily="34" charset="0"/>
                          <a:cs typeface="Arial" panose="020B0604020202020204" pitchFamily="34" charset="0"/>
                        </a:rPr>
                        <a:t>Interest rates </a:t>
                      </a:r>
                      <a:endParaRPr lang="en-GB" sz="1200" b="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Arial" panose="020B0604020202020204" pitchFamily="34" charset="0"/>
                          <a:cs typeface="Arial" panose="020B0604020202020204" pitchFamily="34" charset="0"/>
                        </a:rPr>
                        <a:t>Exchange rates </a:t>
                      </a:r>
                      <a:endParaRPr lang="en-GB" sz="1200" b="0" dirty="0" smtClean="0">
                        <a:latin typeface="Arial" panose="020B0604020202020204" pitchFamily="34" charset="0"/>
                        <a:cs typeface="Arial" panose="020B0604020202020204" pitchFamily="34" charset="0"/>
                      </a:endParaRPr>
                    </a:p>
                  </a:txBody>
                  <a:tcPr/>
                </a:tc>
                <a:tc>
                  <a:txBody>
                    <a:bodyPr/>
                    <a:lstStyle/>
                    <a:p>
                      <a:pPr algn="ctr"/>
                      <a:r>
                        <a:rPr lang="en-GB" sz="1200" b="1" dirty="0" smtClean="0">
                          <a:latin typeface="Arial" panose="020B0604020202020204" pitchFamily="34" charset="0"/>
                          <a:cs typeface="Arial" panose="020B0604020202020204" pitchFamily="34" charset="0"/>
                        </a:rPr>
                        <a:t>Changes in taxation </a:t>
                      </a:r>
                      <a:endParaRPr lang="en-GB" sz="1200" b="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Boom/recession </a:t>
                      </a:r>
                      <a:endParaRPr lang="en-GB" sz="1200" b="0" dirty="0">
                        <a:latin typeface="Arial" panose="020B0604020202020204" pitchFamily="34" charset="0"/>
                        <a:cs typeface="Arial" panose="020B0604020202020204" pitchFamily="34" charset="0"/>
                      </a:endParaRPr>
                    </a:p>
                  </a:txBody>
                  <a:tcPr/>
                </a:tc>
              </a:tr>
            </a:tbl>
          </a:graphicData>
        </a:graphic>
      </p:graphicFrame>
      <p:pic>
        <p:nvPicPr>
          <p:cNvPr id="9218" name="Picture 2" descr="Image result for impact of exchange rate changes">
            <a:hlinkClick r:id="rId3" action="ppaction://hlinkfile"/>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98229" y="1079402"/>
            <a:ext cx="1746456" cy="16583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impact of tax rate change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098277" y="3068961"/>
            <a:ext cx="1746832" cy="1485894"/>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The economic cycle, i.e. boom/recession"/>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092280" y="4866518"/>
            <a:ext cx="1699648" cy="1264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98628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5" cy="5613845"/>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GB" sz="1380" dirty="0" smtClean="0"/>
              <a:t>Not all change is from the outside and beyond the immediate control of the company. Some changes are from within, and these like external can happen suddenly or over a period of time but are easier to plan for and easier to adapt to because they are more specific to the company and not to the competitors too. </a:t>
            </a:r>
            <a:endParaRPr lang="en-GB" sz="1380" dirty="0"/>
          </a:p>
          <a:p>
            <a:pPr marL="450850" indent="-195263">
              <a:buClr>
                <a:srgbClr val="C00000"/>
              </a:buClr>
              <a:buFont typeface="Arial" panose="020B0604020202020204" pitchFamily="34" charset="0"/>
              <a:buChar char="•"/>
            </a:pPr>
            <a:r>
              <a:rPr lang="en-GB" sz="1380" b="1" dirty="0" smtClean="0">
                <a:solidFill>
                  <a:srgbClr val="FF0000"/>
                </a:solidFill>
              </a:rPr>
              <a:t>Budgetary</a:t>
            </a:r>
            <a:r>
              <a:rPr lang="en-GB" sz="1380" dirty="0" smtClean="0">
                <a:solidFill>
                  <a:srgbClr val="FF0000"/>
                </a:solidFill>
              </a:rPr>
              <a:t> </a:t>
            </a:r>
            <a:r>
              <a:rPr lang="en-GB" sz="1380" dirty="0" smtClean="0"/>
              <a:t>- </a:t>
            </a:r>
            <a:r>
              <a:rPr lang="en-US" sz="1380" dirty="0" smtClean="0"/>
              <a:t>increased </a:t>
            </a:r>
            <a:r>
              <a:rPr lang="en-US" sz="1380" dirty="0"/>
              <a:t>and decreased </a:t>
            </a:r>
            <a:r>
              <a:rPr lang="en-US" sz="1380" dirty="0" smtClean="0"/>
              <a:t>budgets, this can happen for a number of reasons, an event, </a:t>
            </a:r>
            <a:r>
              <a:rPr lang="en-US" sz="1380" b="1" dirty="0" smtClean="0"/>
              <a:t>developments </a:t>
            </a:r>
            <a:r>
              <a:rPr lang="en-US" sz="1380" dirty="0"/>
              <a:t>– If an </a:t>
            </a:r>
            <a:r>
              <a:rPr lang="en-US" sz="1380" dirty="0" err="1" smtClean="0"/>
              <a:t>are</a:t>
            </a:r>
            <a:r>
              <a:rPr lang="en-US" sz="1380" dirty="0" err="1"/>
              <a:t>shortage</a:t>
            </a:r>
            <a:r>
              <a:rPr lang="en-US" sz="1380" dirty="0"/>
              <a:t>, cutbacks, failure to sell goods, or simply a management decision to reduce or increase budgets. The internal reaction to this is to adapt, lap off staff, reduce the size of premises, move to a cheaper location or move processes abroad. Every company is different and has a different reaction to a change in budget. For instance in a school it might be a matter of cutting back on teachers or shutting down a course.</a:t>
            </a:r>
            <a:endParaRPr lang="en-GB" sz="1380" dirty="0"/>
          </a:p>
          <a:p>
            <a:pPr marL="450850" indent="-195263">
              <a:buClr>
                <a:srgbClr val="C00000"/>
              </a:buClr>
              <a:buFont typeface="Arial" panose="020B0604020202020204" pitchFamily="34" charset="0"/>
              <a:buChar char="•"/>
            </a:pPr>
            <a:r>
              <a:rPr lang="en-US" sz="1380" b="1" dirty="0">
                <a:solidFill>
                  <a:srgbClr val="FF0000"/>
                </a:solidFill>
              </a:rPr>
              <a:t>Changes in channels of distribution</a:t>
            </a:r>
            <a:r>
              <a:rPr lang="en-US" sz="1380" dirty="0">
                <a:solidFill>
                  <a:srgbClr val="FF0000"/>
                </a:solidFill>
              </a:rPr>
              <a:t> </a:t>
            </a:r>
            <a:r>
              <a:rPr lang="en-US" sz="1380" dirty="0"/>
              <a:t>- selling direct to the customer online or through a shop can force a company to change the way it interacts, front of shop staff, how the company looks, building a web strategy etc. Selling through a different distribution channel can be quite successful but it means things happen differently, staff have to adapt through training in order to maintain this new focus.</a:t>
            </a:r>
          </a:p>
          <a:p>
            <a:pPr marL="450850" indent="-195263">
              <a:buClr>
                <a:srgbClr val="C00000"/>
              </a:buClr>
              <a:buFont typeface="Arial" panose="020B0604020202020204" pitchFamily="34" charset="0"/>
              <a:buChar char="•"/>
            </a:pPr>
            <a:r>
              <a:rPr lang="en-US" sz="1380" b="1" dirty="0">
                <a:solidFill>
                  <a:srgbClr val="FF0000"/>
                </a:solidFill>
              </a:rPr>
              <a:t>Change in mission, corporate aims and objectives </a:t>
            </a:r>
            <a:r>
              <a:rPr lang="en-US" sz="1380" dirty="0"/>
              <a:t>– Companies can change internal focus in reaction to an event or issue. For instance Skoda changed its brand overnight, as did Golden Wonder when it was bought out by Tayto, change can come in a variety of methods, aims, objectives, structure, staffing, product focus etc. and this can filter down through the company until it is barely recognizable.</a:t>
            </a:r>
            <a:br>
              <a:rPr lang="en-US" sz="1380" dirty="0"/>
            </a:br>
            <a:r>
              <a:rPr lang="en-US" sz="1380" b="1" dirty="0"/>
              <a:t>Changes to strategic direction </a:t>
            </a:r>
            <a:r>
              <a:rPr lang="en-US" sz="1380" dirty="0"/>
              <a:t>– a company can go in a different way, change its product base like Sega to pure gaming, in so doing scrapping production factories, outlets, staff, and altering the way it did business. If a company decides to become more aggressive then the way they do business changes, if they decide to go environmental, become more competitive abroad etc., these will all force a lot of internal restructuring to take place.</a:t>
            </a:r>
            <a:br>
              <a:rPr lang="en-US" sz="1380" dirty="0"/>
            </a:br>
            <a:r>
              <a:rPr lang="en-US" sz="1380" b="1" dirty="0"/>
              <a:t>Out-of-town </a:t>
            </a:r>
            <a:r>
              <a:rPr lang="en-US" sz="1380" dirty="0" smtClean="0"/>
              <a:t>a </a:t>
            </a:r>
            <a:r>
              <a:rPr lang="en-US" sz="1380" dirty="0"/>
              <a:t>around a company changes gradually, the company has time to react, e.g. more urbanization, improved road transportation, an increase on local traffic or rebuilding schemes, this can cause a company to rebuild, get stronger, refocus on a different audience</a:t>
            </a:r>
            <a:r>
              <a:rPr lang="en-US" sz="1380" dirty="0" smtClean="0"/>
              <a:t>.</a:t>
            </a:r>
            <a:endParaRPr lang="en-US" sz="138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1.6 - Drivers Of Change – Internal Changes</a:t>
            </a:r>
            <a:endParaRPr lang="en-US" sz="3200" dirty="0"/>
          </a:p>
        </p:txBody>
      </p:sp>
    </p:spTree>
    <p:extLst>
      <p:ext uri="{BB962C8B-B14F-4D97-AF65-F5344CB8AC3E}">
        <p14:creationId xmlns:p14="http://schemas.microsoft.com/office/powerpoint/2010/main" val="24369173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004447"/>
          </a:xfrm>
          <a:prstGeom prst="rect">
            <a:avLst/>
          </a:prstGeom>
        </p:spPr>
        <p:txBody>
          <a:bodyPr wrap="square">
            <a:spAutoFit/>
          </a:bodyPr>
          <a:lstStyle/>
          <a:p>
            <a:pPr marL="354013" indent="-188913">
              <a:buClr>
                <a:srgbClr val="C00000"/>
              </a:buClr>
              <a:buFont typeface="Arial" panose="020B0604020202020204" pitchFamily="34" charset="0"/>
              <a:buChar char="•"/>
            </a:pPr>
            <a:r>
              <a:rPr lang="en-GB" sz="1330" b="1" dirty="0">
                <a:solidFill>
                  <a:srgbClr val="FF0000"/>
                </a:solidFill>
              </a:rPr>
              <a:t>Changes to organisational structure </a:t>
            </a:r>
            <a:r>
              <a:rPr lang="en-GB" sz="1330" dirty="0"/>
              <a:t>– </a:t>
            </a:r>
            <a:r>
              <a:rPr lang="en-GB" sz="1330" b="1" dirty="0"/>
              <a:t>An internal company restructuring </a:t>
            </a:r>
            <a:r>
              <a:rPr lang="en-GB" sz="1330" dirty="0"/>
              <a:t>of functional areas can lead to a lot of changes within the process of business, new management, a change of manager, new ideas, staff working for different heads than before and having to adapt to new methods of instruction. </a:t>
            </a:r>
            <a:br>
              <a:rPr lang="en-GB" sz="1330" dirty="0"/>
            </a:br>
            <a:r>
              <a:rPr lang="en-GB" sz="1330" b="1" dirty="0"/>
              <a:t>Corporate </a:t>
            </a:r>
            <a:r>
              <a:rPr lang="en-US" sz="1330" b="1" dirty="0"/>
              <a:t>restructuring </a:t>
            </a:r>
            <a:r>
              <a:rPr lang="en-US" sz="1330" dirty="0"/>
              <a:t>– New managers, new bosses, new working processes, can sometimes lead to a change in business focus or even different aims and objectives</a:t>
            </a:r>
            <a:r>
              <a:rPr lang="en-US" sz="1330" dirty="0" smtClean="0"/>
              <a:t>. It can also lead to dropping poor selling products and become more success focused. </a:t>
            </a:r>
            <a:r>
              <a:rPr lang="en-US" sz="1330" dirty="0"/>
              <a:t/>
            </a:r>
            <a:br>
              <a:rPr lang="en-US" sz="1330" dirty="0"/>
            </a:br>
            <a:r>
              <a:rPr lang="en-US" sz="1330" b="1" dirty="0"/>
              <a:t>Matrix management </a:t>
            </a:r>
            <a:r>
              <a:rPr lang="en-US" sz="1330" dirty="0"/>
              <a:t>-  </a:t>
            </a:r>
            <a:r>
              <a:rPr lang="en-US" sz="1330" dirty="0" smtClean="0"/>
              <a:t>This is </a:t>
            </a:r>
            <a:r>
              <a:rPr lang="en-US" sz="1330" dirty="0"/>
              <a:t>the practice of managing individuals with more than one reporting line (in a matrix </a:t>
            </a:r>
            <a:r>
              <a:rPr lang="en-US" sz="1330" dirty="0" smtClean="0"/>
              <a:t>business </a:t>
            </a:r>
            <a:r>
              <a:rPr lang="en-US" sz="1330" dirty="0"/>
              <a:t>structure</a:t>
            </a:r>
            <a:r>
              <a:rPr lang="en-US" sz="1330" dirty="0" smtClean="0"/>
              <a:t>). This process means staff will be working for different line managers, sometimes more than one at a time giving them more variety in their work. This can affect change within the company, decentralizing the production processes.</a:t>
            </a:r>
            <a:r>
              <a:rPr lang="en-US" sz="1330" dirty="0"/>
              <a:t/>
            </a:r>
            <a:br>
              <a:rPr lang="en-US" sz="1330" dirty="0"/>
            </a:br>
            <a:r>
              <a:rPr lang="en-US" sz="1330" b="1" dirty="0"/>
              <a:t>Employee empowerment </a:t>
            </a:r>
            <a:r>
              <a:rPr lang="en-US" sz="1330" dirty="0" smtClean="0"/>
              <a:t>– Companies can give their employees more entitlement or less rigid control to allow them to work as they want, this allows a better working environment and therefor a better production process. Maybe. The laissez faire approach can change the way people and management work, but can be too open and unpressured.</a:t>
            </a:r>
            <a:r>
              <a:rPr lang="en-US" sz="1330" dirty="0"/>
              <a:t/>
            </a:r>
            <a:br>
              <a:rPr lang="en-US" sz="1330" dirty="0"/>
            </a:br>
            <a:r>
              <a:rPr lang="en-US" sz="1330" b="1" dirty="0"/>
              <a:t>Restructuring of marketing/finance/human resource/operations management functions </a:t>
            </a:r>
            <a:r>
              <a:rPr lang="en-US" sz="1330" dirty="0" smtClean="0"/>
              <a:t>– Departmental restructuring, for whatever reason, means staff will need to adapt to the change of line managers, work in a different pattern to a different tune. For example if your school reduced its admin team and reallocated their duties to teaching staff, there would be more pressure on teachers and less on the admin, making the teacher more empowered but over worked. Merging departments is a sign of the company cutting back financially or reallocating tasks to more qualified people.</a:t>
            </a:r>
            <a:endParaRPr lang="en-GB" sz="1330" dirty="0"/>
          </a:p>
          <a:p>
            <a:r>
              <a:rPr lang="en-US" sz="1330" b="1" dirty="0">
                <a:solidFill>
                  <a:srgbClr val="FF0000"/>
                </a:solidFill>
              </a:rPr>
              <a:t>LO1 – Task </a:t>
            </a:r>
            <a:r>
              <a:rPr lang="en-US" sz="1330" b="1" dirty="0" smtClean="0">
                <a:solidFill>
                  <a:srgbClr val="FF0000"/>
                </a:solidFill>
              </a:rPr>
              <a:t>11 </a:t>
            </a:r>
            <a:r>
              <a:rPr lang="en-US" sz="1330" b="1" dirty="0">
                <a:solidFill>
                  <a:srgbClr val="FF0000"/>
                </a:solidFill>
              </a:rPr>
              <a:t>– </a:t>
            </a:r>
            <a:r>
              <a:rPr lang="en-US" sz="1330" dirty="0">
                <a:solidFill>
                  <a:srgbClr val="FF0000"/>
                </a:solidFill>
              </a:rPr>
              <a:t>Research a case of Technological change in the business world, and explain what the change was, how it affected a particular company and what the company did to react to this change. </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12 </a:t>
            </a:r>
            <a:r>
              <a:rPr lang="en-US" sz="1330" b="1" dirty="0">
                <a:solidFill>
                  <a:srgbClr val="FF0000"/>
                </a:solidFill>
              </a:rPr>
              <a:t>–</a:t>
            </a:r>
            <a:r>
              <a:rPr lang="en-US" sz="1330" dirty="0">
                <a:solidFill>
                  <a:srgbClr val="FF0000"/>
                </a:solidFill>
              </a:rPr>
              <a:t> For Thursby Toys Ltd., describe with examples how </a:t>
            </a:r>
            <a:r>
              <a:rPr lang="en-US" sz="1330" dirty="0" smtClean="0">
                <a:solidFill>
                  <a:srgbClr val="FF0000"/>
                </a:solidFill>
              </a:rPr>
              <a:t>Internal changes </a:t>
            </a:r>
            <a:r>
              <a:rPr lang="en-US" sz="1330" dirty="0">
                <a:solidFill>
                  <a:srgbClr val="FF0000"/>
                </a:solidFill>
              </a:rPr>
              <a:t>could affect the company and the business processes and describe how Thursby Toys Ltd. could react to these </a:t>
            </a:r>
            <a:r>
              <a:rPr lang="en-US" sz="1330" dirty="0" smtClean="0">
                <a:solidFill>
                  <a:srgbClr val="FF0000"/>
                </a:solidFill>
              </a:rPr>
              <a:t>Internal </a:t>
            </a:r>
            <a:r>
              <a:rPr lang="en-US" sz="1330" dirty="0">
                <a:solidFill>
                  <a:srgbClr val="FF0000"/>
                </a:solidFill>
              </a:rPr>
              <a:t>changes</a:t>
            </a:r>
            <a:r>
              <a:rPr lang="en-US" sz="1330" dirty="0" smtClean="0">
                <a:solidFill>
                  <a:srgbClr val="FF0000"/>
                </a:solidFill>
              </a:rPr>
              <a:t>.</a:t>
            </a:r>
            <a:endParaRPr lang="en-US" sz="133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1.6 - Drivers Of Change – Internal Changes</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1173020823"/>
              </p:ext>
            </p:extLst>
          </p:nvPr>
        </p:nvGraphicFramePr>
        <p:xfrm>
          <a:off x="251521" y="6212160"/>
          <a:ext cx="8568950" cy="457200"/>
        </p:xfrm>
        <a:graphic>
          <a:graphicData uri="http://schemas.openxmlformats.org/drawingml/2006/table">
            <a:tbl>
              <a:tblPr firstRow="1" bandRow="1">
                <a:tableStyleId>{5C22544A-7EE6-4342-B048-85BDC9FD1C3A}</a:tableStyleId>
              </a:tblPr>
              <a:tblGrid>
                <a:gridCol w="1142525"/>
                <a:gridCol w="1713790"/>
                <a:gridCol w="3713212"/>
                <a:gridCol w="1999423"/>
              </a:tblGrid>
              <a:tr h="370840">
                <a:tc>
                  <a:txBody>
                    <a:bodyPr/>
                    <a:lstStyle/>
                    <a:p>
                      <a:pPr algn="ctr"/>
                      <a:r>
                        <a:rPr lang="en-GB" sz="1200" b="1" dirty="0" smtClean="0">
                          <a:solidFill>
                            <a:schemeClr val="tx1"/>
                          </a:solidFill>
                          <a:latin typeface="Arial" panose="020B0604020202020204" pitchFamily="34" charset="0"/>
                          <a:cs typeface="Arial" panose="020B0604020202020204" pitchFamily="34" charset="0"/>
                        </a:rPr>
                        <a:t>Budgetary</a:t>
                      </a:r>
                      <a:r>
                        <a:rPr lang="en-GB" sz="1200" dirty="0" smtClean="0">
                          <a:solidFill>
                            <a:schemeClr val="tx1"/>
                          </a:solidFill>
                          <a:latin typeface="Arial" panose="020B0604020202020204" pitchFamily="34" charset="0"/>
                          <a:cs typeface="Arial" panose="020B0604020202020204" pitchFamily="34" charset="0"/>
                        </a:rPr>
                        <a:t>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Changes in channels of distribution</a:t>
                      </a:r>
                      <a:r>
                        <a:rPr lang="en-US" sz="1200" dirty="0" smtClean="0">
                          <a:solidFill>
                            <a:schemeClr val="tx1"/>
                          </a:solidFill>
                          <a:latin typeface="Arial" panose="020B0604020202020204" pitchFamily="34" charset="0"/>
                          <a:cs typeface="Arial" panose="020B0604020202020204" pitchFamily="34" charset="0"/>
                        </a:rPr>
                        <a:t>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Change in mission, corporate aims and objectives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GB" sz="1200" b="1" dirty="0" smtClean="0">
                          <a:solidFill>
                            <a:schemeClr val="tx1"/>
                          </a:solidFill>
                          <a:latin typeface="Arial" panose="020B0604020202020204" pitchFamily="34" charset="0"/>
                          <a:cs typeface="Arial" panose="020B0604020202020204" pitchFamily="34" charset="0"/>
                        </a:rPr>
                        <a:t>Changes to organisational structure </a:t>
                      </a:r>
                      <a:endParaRPr lang="en-GB" sz="1200" b="0" dirty="0">
                        <a:solidFill>
                          <a:schemeClr val="tx1"/>
                        </a:solidFill>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80840614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18461"/>
          </a:xfrm>
          <a:prstGeom prst="rect">
            <a:avLst/>
          </a:prstGeom>
        </p:spPr>
        <p:txBody>
          <a:bodyPr wrap="square">
            <a:spAutoFit/>
          </a:bodyPr>
          <a:lstStyle/>
          <a:p>
            <a:pPr>
              <a:buClr>
                <a:srgbClr val="C00000"/>
              </a:buClr>
            </a:pPr>
            <a:r>
              <a:rPr lang="en-US" sz="1330" b="1" dirty="0">
                <a:solidFill>
                  <a:srgbClr val="FF0000"/>
                </a:solidFill>
              </a:rPr>
              <a:t>LO1 – Task 01 – </a:t>
            </a:r>
            <a:r>
              <a:rPr lang="en-US" sz="1330" dirty="0">
                <a:solidFill>
                  <a:srgbClr val="FF0000"/>
                </a:solidFill>
              </a:rPr>
              <a:t>Research a case of Technological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02 –</a:t>
            </a:r>
            <a:r>
              <a:rPr lang="en-US" sz="1330" dirty="0">
                <a:solidFill>
                  <a:srgbClr val="FF0000"/>
                </a:solidFill>
              </a:rPr>
              <a:t> For Thursby Toys Ltd., describe with examples how Technological change will affect the company and the business processes and describe how Thursby Toys Ltd. could react to technological change.</a:t>
            </a:r>
          </a:p>
          <a:p>
            <a:pPr>
              <a:buClr>
                <a:srgbClr val="C00000"/>
              </a:buClr>
            </a:pPr>
            <a:r>
              <a:rPr lang="en-US" sz="1330" b="1" dirty="0" smtClean="0">
                <a:solidFill>
                  <a:srgbClr val="FF0000"/>
                </a:solidFill>
              </a:rPr>
              <a:t>LO1 </a:t>
            </a:r>
            <a:r>
              <a:rPr lang="en-US" sz="1330" b="1" dirty="0">
                <a:solidFill>
                  <a:srgbClr val="FF0000"/>
                </a:solidFill>
              </a:rPr>
              <a:t>– Task 03 – </a:t>
            </a:r>
            <a:r>
              <a:rPr lang="en-US" sz="1330" dirty="0">
                <a:solidFill>
                  <a:srgbClr val="FF0000"/>
                </a:solidFill>
              </a:rPr>
              <a:t>Research a case of Market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04 –</a:t>
            </a:r>
            <a:r>
              <a:rPr lang="en-US" sz="1330" dirty="0">
                <a:solidFill>
                  <a:srgbClr val="FF0000"/>
                </a:solidFill>
              </a:rPr>
              <a:t> For Thursby Toys Ltd., describe with examples how Market change will affect the company and the business processes and describe how Thursby Toys Ltd. could react to these Market changes.</a:t>
            </a:r>
          </a:p>
          <a:p>
            <a:pPr>
              <a:buClr>
                <a:srgbClr val="C00000"/>
              </a:buClr>
            </a:pPr>
            <a:r>
              <a:rPr lang="en-US" sz="1330" b="1" dirty="0">
                <a:solidFill>
                  <a:srgbClr val="FF0000"/>
                </a:solidFill>
              </a:rPr>
              <a:t>LO1 – Task 05 – </a:t>
            </a:r>
            <a:r>
              <a:rPr lang="en-US" sz="1330" dirty="0">
                <a:solidFill>
                  <a:srgbClr val="FF0000"/>
                </a:solidFill>
              </a:rPr>
              <a:t>Research a case of Legislation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06 –</a:t>
            </a:r>
            <a:r>
              <a:rPr lang="en-US" sz="1330" dirty="0">
                <a:solidFill>
                  <a:srgbClr val="FF0000"/>
                </a:solidFill>
              </a:rPr>
              <a:t> For Thursby Toys Ltd., describe with examples how Legislation change could affect the company and the business processes and describe how Thursby Toys Ltd. could react to these Legislation changes.</a:t>
            </a:r>
          </a:p>
          <a:p>
            <a:pPr>
              <a:buClr>
                <a:srgbClr val="C00000"/>
              </a:buClr>
            </a:pPr>
            <a:r>
              <a:rPr lang="en-US" sz="1330" b="1" dirty="0" smtClean="0">
                <a:solidFill>
                  <a:srgbClr val="FF0000"/>
                </a:solidFill>
              </a:rPr>
              <a:t>LO1 </a:t>
            </a:r>
            <a:r>
              <a:rPr lang="en-US" sz="1330" b="1" dirty="0">
                <a:solidFill>
                  <a:srgbClr val="FF0000"/>
                </a:solidFill>
              </a:rPr>
              <a:t>– Task 07 – </a:t>
            </a:r>
            <a:r>
              <a:rPr lang="en-US" sz="1330" dirty="0">
                <a:solidFill>
                  <a:srgbClr val="FF0000"/>
                </a:solidFill>
              </a:rPr>
              <a:t>Research a case of Workforce change in the business world, and explain what the change was, how it affected a particular company and what the company did to react to this change.</a:t>
            </a:r>
          </a:p>
          <a:p>
            <a:pPr>
              <a:buClr>
                <a:srgbClr val="C00000"/>
              </a:buClr>
            </a:pPr>
            <a:r>
              <a:rPr lang="en-US" sz="1330" b="1" dirty="0">
                <a:solidFill>
                  <a:srgbClr val="FF0000"/>
                </a:solidFill>
              </a:rPr>
              <a:t>LO1 – Task 08 –</a:t>
            </a:r>
            <a:r>
              <a:rPr lang="en-US" sz="1330" dirty="0">
                <a:solidFill>
                  <a:srgbClr val="FF0000"/>
                </a:solidFill>
              </a:rPr>
              <a:t> For Thursby Toys Ltd., describe with examples how Workforce changes could affect the company and the business processes and describe how Thursby Toys Ltd. could react to these workforce changes.</a:t>
            </a:r>
          </a:p>
          <a:p>
            <a:pPr>
              <a:buClr>
                <a:srgbClr val="C00000"/>
              </a:buClr>
            </a:pPr>
            <a:r>
              <a:rPr lang="en-US" sz="1330" b="1" dirty="0" smtClean="0">
                <a:solidFill>
                  <a:srgbClr val="FF0000"/>
                </a:solidFill>
              </a:rPr>
              <a:t>LO1 </a:t>
            </a:r>
            <a:r>
              <a:rPr lang="en-US" sz="1330" b="1" dirty="0">
                <a:solidFill>
                  <a:srgbClr val="FF0000"/>
                </a:solidFill>
              </a:rPr>
              <a:t>– Task 09 – </a:t>
            </a:r>
            <a:r>
              <a:rPr lang="en-US" sz="1330" dirty="0">
                <a:solidFill>
                  <a:srgbClr val="FF0000"/>
                </a:solidFill>
              </a:rPr>
              <a:t>Research a case of Economic change in the business world, and explain what the change was, how it affected a particular company and what the company did to react to this change. </a:t>
            </a:r>
          </a:p>
          <a:p>
            <a:pPr>
              <a:buClr>
                <a:srgbClr val="C00000"/>
              </a:buClr>
            </a:pPr>
            <a:r>
              <a:rPr lang="en-US" sz="1330" b="1" dirty="0">
                <a:solidFill>
                  <a:srgbClr val="FF0000"/>
                </a:solidFill>
              </a:rPr>
              <a:t>LO1 – Task 10 –</a:t>
            </a:r>
            <a:r>
              <a:rPr lang="en-US" sz="1330" dirty="0">
                <a:solidFill>
                  <a:srgbClr val="FF0000"/>
                </a:solidFill>
              </a:rPr>
              <a:t> For Thursby Toys Ltd., describe with examples how Economy changes could affect the company and the business processes and describe how Thursby Toys Ltd. could react to these Economy changes.</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11 </a:t>
            </a:r>
            <a:r>
              <a:rPr lang="en-US" sz="1330" b="1" dirty="0">
                <a:solidFill>
                  <a:srgbClr val="FF0000"/>
                </a:solidFill>
              </a:rPr>
              <a:t>– </a:t>
            </a:r>
            <a:r>
              <a:rPr lang="en-US" sz="1330" dirty="0">
                <a:solidFill>
                  <a:srgbClr val="FF0000"/>
                </a:solidFill>
              </a:rPr>
              <a:t>Research a case of Technological change in the business world, and explain what the change was, how it affected a particular company and what the company did to react to this change. </a:t>
            </a:r>
          </a:p>
          <a:p>
            <a:r>
              <a:rPr lang="en-US" sz="1330" b="1" dirty="0" smtClean="0">
                <a:solidFill>
                  <a:srgbClr val="FF0000"/>
                </a:solidFill>
              </a:rPr>
              <a:t>LO1 </a:t>
            </a:r>
            <a:r>
              <a:rPr lang="en-US" sz="1330" b="1" dirty="0">
                <a:solidFill>
                  <a:srgbClr val="FF0000"/>
                </a:solidFill>
              </a:rPr>
              <a:t>– Task </a:t>
            </a:r>
            <a:r>
              <a:rPr lang="en-US" sz="1330" b="1" dirty="0" smtClean="0">
                <a:solidFill>
                  <a:srgbClr val="FF0000"/>
                </a:solidFill>
              </a:rPr>
              <a:t>12 </a:t>
            </a:r>
            <a:r>
              <a:rPr lang="en-US" sz="1330" b="1" dirty="0">
                <a:solidFill>
                  <a:srgbClr val="FF0000"/>
                </a:solidFill>
              </a:rPr>
              <a:t>–</a:t>
            </a:r>
            <a:r>
              <a:rPr lang="en-US" sz="1330" dirty="0">
                <a:solidFill>
                  <a:srgbClr val="FF0000"/>
                </a:solidFill>
              </a:rPr>
              <a:t> For Thursby Toys Ltd., describe with examples how </a:t>
            </a:r>
            <a:r>
              <a:rPr lang="en-US" sz="1330" dirty="0" smtClean="0">
                <a:solidFill>
                  <a:srgbClr val="FF0000"/>
                </a:solidFill>
              </a:rPr>
              <a:t>Internal changes </a:t>
            </a:r>
            <a:r>
              <a:rPr lang="en-US" sz="1330" dirty="0">
                <a:solidFill>
                  <a:srgbClr val="FF0000"/>
                </a:solidFill>
              </a:rPr>
              <a:t>could affect the company and the business processes and describe how Thursby Toys Ltd. could react to these </a:t>
            </a:r>
            <a:r>
              <a:rPr lang="en-US" sz="1330" dirty="0" smtClean="0">
                <a:solidFill>
                  <a:srgbClr val="FF0000"/>
                </a:solidFill>
              </a:rPr>
              <a:t>Internal </a:t>
            </a:r>
            <a:r>
              <a:rPr lang="en-US" sz="1330" dirty="0">
                <a:solidFill>
                  <a:srgbClr val="FF0000"/>
                </a:solidFill>
              </a:rPr>
              <a:t>changes</a:t>
            </a:r>
            <a:r>
              <a:rPr lang="en-US" sz="1330" dirty="0" smtClean="0">
                <a:solidFill>
                  <a:srgbClr val="FF0000"/>
                </a:solidFill>
              </a:rPr>
              <a:t>.</a:t>
            </a:r>
            <a:endParaRPr lang="en-US" sz="133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1 - Drivers Of Change – Assessment</a:t>
            </a:r>
            <a:endParaRPr lang="en-US" sz="3600" dirty="0"/>
          </a:p>
        </p:txBody>
      </p:sp>
    </p:spTree>
    <p:extLst>
      <p:ext uri="{BB962C8B-B14F-4D97-AF65-F5344CB8AC3E}">
        <p14:creationId xmlns:p14="http://schemas.microsoft.com/office/powerpoint/2010/main" val="354270032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rabicPeriod"/>
              <a:tabLst>
                <a:tab pos="8348663" algn="r"/>
              </a:tabLst>
            </a:pPr>
            <a:r>
              <a:rPr lang="en-US" sz="2000" dirty="0">
                <a:solidFill>
                  <a:srgbClr val="FF0000"/>
                </a:solidFill>
              </a:rPr>
              <a:t>Refer to Resource 1.</a:t>
            </a:r>
          </a:p>
          <a:p>
            <a:pPr marL="449263">
              <a:spcAft>
                <a:spcPts val="600"/>
              </a:spcAft>
              <a:tabLst>
                <a:tab pos="5641975" algn="ctr"/>
                <a:tab pos="8348663" algn="r"/>
              </a:tabLst>
            </a:pPr>
            <a:r>
              <a:rPr lang="en-US" sz="2000" dirty="0" smtClean="0">
                <a:solidFill>
                  <a:srgbClr val="FF0000"/>
                </a:solidFill>
              </a:rPr>
              <a:t>(</a:t>
            </a:r>
            <a:r>
              <a:rPr lang="en-US" sz="2000" dirty="0">
                <a:solidFill>
                  <a:srgbClr val="FF0000"/>
                </a:solidFill>
              </a:rPr>
              <a:t>a) Outline one internal driver of change and one external driver of change at </a:t>
            </a:r>
            <a:r>
              <a:rPr lang="en-US" sz="2000" dirty="0" err="1">
                <a:solidFill>
                  <a:srgbClr val="FF0000"/>
                </a:solidFill>
              </a:rPr>
              <a:t>Thursby</a:t>
            </a:r>
            <a:r>
              <a:rPr lang="en-US" sz="2000" dirty="0">
                <a:solidFill>
                  <a:srgbClr val="FF0000"/>
                </a:solidFill>
              </a:rPr>
              <a:t> Toys Ltd.</a:t>
            </a:r>
          </a:p>
          <a:p>
            <a:pPr marL="12700">
              <a:spcAft>
                <a:spcPts val="600"/>
              </a:spcAft>
              <a:tabLst>
                <a:tab pos="8348663" algn="r"/>
              </a:tabLst>
            </a:pPr>
            <a:r>
              <a:rPr lang="en-US" sz="2000" b="1" dirty="0">
                <a:solidFill>
                  <a:srgbClr val="FF0000"/>
                </a:solidFill>
              </a:rPr>
              <a:t>Internal driver of change</a:t>
            </a:r>
            <a:endParaRPr lang="en-US" sz="2000" b="1" dirty="0" smtClean="0">
              <a:solidFill>
                <a:srgbClr val="FF0000"/>
              </a:solidFill>
            </a:endParaRP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a:p>
            <a:pPr marL="12700">
              <a:spcAft>
                <a:spcPts val="600"/>
              </a:spcAft>
              <a:tabLst>
                <a:tab pos="8348663" algn="r"/>
              </a:tabLst>
            </a:pPr>
            <a:r>
              <a:rPr lang="en-GB" sz="2000" b="1" dirty="0">
                <a:solidFill>
                  <a:srgbClr val="FF0000"/>
                </a:solidFill>
              </a:rPr>
              <a:t>External driver of change </a:t>
            </a:r>
            <a:endParaRPr lang="en-US" sz="2000" b="1" dirty="0">
              <a:solidFill>
                <a:srgbClr val="FF0000"/>
              </a:solidFill>
            </a:endParaRPr>
          </a:p>
          <a:p>
            <a:pPr marL="12700">
              <a:spcAft>
                <a:spcPts val="600"/>
              </a:spcAft>
              <a:tabLst>
                <a:tab pos="8348663" algn="r"/>
              </a:tabLst>
            </a:pPr>
            <a:r>
              <a:rPr lang="en-US" sz="2000" dirty="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[3]</a:t>
            </a:r>
          </a:p>
        </p:txBody>
      </p:sp>
      <p:sp>
        <p:nvSpPr>
          <p:cNvPr id="14" name="Title 2"/>
          <p:cNvSpPr>
            <a:spLocks noGrp="1"/>
          </p:cNvSpPr>
          <p:nvPr>
            <p:ph type="title"/>
          </p:nvPr>
        </p:nvSpPr>
        <p:spPr>
          <a:xfrm>
            <a:off x="70266" y="72008"/>
            <a:ext cx="8859452" cy="548680"/>
          </a:xfrm>
        </p:spPr>
        <p:txBody>
          <a:bodyPr>
            <a:noAutofit/>
          </a:bodyPr>
          <a:lstStyle/>
          <a:p>
            <a:r>
              <a:rPr lang="en-US" sz="2800" smtClean="0"/>
              <a:t>1 </a:t>
            </a:r>
            <a:r>
              <a:rPr lang="en-US" sz="2800" dirty="0" smtClean="0"/>
              <a:t>– Exam Questions – June 2016</a:t>
            </a:r>
            <a:endParaRPr lang="en-US" sz="2800" dirty="0"/>
          </a:p>
        </p:txBody>
      </p:sp>
    </p:spTree>
    <p:extLst>
      <p:ext uri="{BB962C8B-B14F-4D97-AF65-F5344CB8AC3E}">
        <p14:creationId xmlns:p14="http://schemas.microsoft.com/office/powerpoint/2010/main" val="199717149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6880"/>
        </p:xfrm>
        <a:graphic>
          <a:graphicData uri="http://schemas.openxmlformats.org/drawingml/2006/table">
            <a:tbl>
              <a:tblPr firstRow="1" bandRow="1">
                <a:tableStyleId>{9D7B26C5-4107-4FEC-AEDC-1716B250A1EF}</a:tableStyleId>
              </a:tblPr>
              <a:tblGrid>
                <a:gridCol w="288032"/>
                <a:gridCol w="432048"/>
                <a:gridCol w="288032"/>
                <a:gridCol w="4536504"/>
                <a:gridCol w="936104"/>
                <a:gridCol w="1944215"/>
              </a:tblGrid>
              <a:tr h="216024">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(a)</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Internal driver of change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cost reduction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aims/objectives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new profit target, shareholder return on investment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channel of distribution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out-of-town development/retail park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External driver of change</a:t>
                      </a:r>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market changes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spending habits, trend towards out-of-town shopping </a:t>
                      </a:r>
                    </a:p>
                    <a:p>
                      <a:pPr marL="620713" indent="-285750">
                        <a:buFont typeface="Courier New" panose="02070309020205020404" pitchFamily="49" charset="0"/>
                        <a:buChar char="o"/>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change in the economy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e.g. recession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a:t>
                      </a: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internal driver of change is budgetary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Costs need to be reduced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 order for the business to make sufficient profit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One external driver of change is that shopping at retail parks is becoming increasingly popular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This is a change in market behaviour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needs to respond to such changes in consumer shopping habits if it is to survive in a competitive market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3 marks x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300"/>
                        </a:spcAft>
                      </a:pPr>
                      <a:r>
                        <a:rPr lang="en-US" sz="1500" dirty="0" smtClean="0">
                          <a:latin typeface="Arial" panose="020B0604020202020204" pitchFamily="34" charset="0"/>
                          <a:cs typeface="Arial" panose="020B0604020202020204" pitchFamily="34" charset="0"/>
                        </a:rPr>
                        <a:t>One mark for each correct identification up to a maximum of two identifications, plus up to two further marks for each of two developments.</a:t>
                      </a:r>
                    </a:p>
                    <a:p>
                      <a:pPr algn="l">
                        <a:spcAft>
                          <a:spcPts val="300"/>
                        </a:spcAft>
                      </a:pPr>
                      <a:r>
                        <a:rPr lang="en-US" sz="1500" dirty="0" smtClean="0">
                          <a:latin typeface="Arial" panose="020B0604020202020204" pitchFamily="34" charset="0"/>
                          <a:cs typeface="Arial" panose="020B0604020202020204" pitchFamily="34" charset="0"/>
                        </a:rPr>
                        <a:t>*This part of the question includes one embedded mark for applying knowledge from Unit 1 LO6 Understand the external influences and constraints on business and how businesses could respond.</a:t>
                      </a:r>
                    </a:p>
                    <a:p>
                      <a:pPr algn="l">
                        <a:spcAft>
                          <a:spcPts val="300"/>
                        </a:spcAft>
                      </a:pPr>
                      <a:r>
                        <a:rPr lang="en-US" sz="1500" dirty="0" smtClean="0">
                          <a:latin typeface="Arial" panose="020B0604020202020204" pitchFamily="34" charset="0"/>
                          <a:cs typeface="Arial" panose="020B0604020202020204" pitchFamily="34" charset="0"/>
                        </a:rPr>
                        <a:t>Driver must be from the case study.</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1225354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smtClean="0">
                <a:solidFill>
                  <a:srgbClr val="0070C0"/>
                </a:solidFill>
              </a:rPr>
              <a:t>Thursby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90075269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smtClean="0">
                <a:solidFill>
                  <a:srgbClr val="0070C0"/>
                </a:solidFill>
              </a:rPr>
              <a:t>Thursby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131610006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661174" cy="5509200"/>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600" b="1" dirty="0"/>
              <a:t>Change </a:t>
            </a:r>
            <a:r>
              <a:rPr lang="en-US" sz="1600" b="1" dirty="0" smtClean="0"/>
              <a:t>management</a:t>
            </a:r>
            <a:r>
              <a:rPr lang="en-US" sz="1600" dirty="0" smtClean="0"/>
              <a:t> </a:t>
            </a:r>
            <a:r>
              <a:rPr lang="en-US" sz="1600" dirty="0"/>
              <a:t>is a collective term for all approaches to preparing and supporting individuals, teams, and organizations in making </a:t>
            </a:r>
            <a:r>
              <a:rPr lang="en-US" sz="1600" dirty="0" smtClean="0"/>
              <a:t>organisational</a:t>
            </a:r>
            <a:r>
              <a:rPr lang="en-US" sz="1600" dirty="0"/>
              <a:t> change</a:t>
            </a:r>
            <a:r>
              <a:rPr lang="en-US" sz="1600" dirty="0" smtClean="0"/>
              <a:t>. Think about the way your school has changed in the last 7 years, staff come and go, courses start and stop, buildings get added, schools become academies. Nothing is static and that change can take decades or weeks to happen.</a:t>
            </a:r>
          </a:p>
          <a:p>
            <a:pPr marL="285750" indent="-285750">
              <a:buClr>
                <a:srgbClr val="C00000"/>
              </a:buClr>
              <a:buFont typeface="Wingdings 3" panose="05040102010807070707" pitchFamily="18" charset="2"/>
              <a:buChar char=""/>
            </a:pPr>
            <a:r>
              <a:rPr lang="en-US" sz="1600" dirty="0" smtClean="0"/>
              <a:t>In the business world that change can take a few days or months, depending on the suddenness of the need.</a:t>
            </a:r>
          </a:p>
          <a:p>
            <a:pPr marL="285750" indent="-285750">
              <a:buClr>
                <a:srgbClr val="C00000"/>
              </a:buClr>
              <a:buFont typeface="Wingdings 3" panose="05040102010807070707" pitchFamily="18" charset="2"/>
              <a:buChar char=""/>
            </a:pPr>
            <a:r>
              <a:rPr lang="en-GB" sz="1600" b="1" dirty="0" smtClean="0">
                <a:solidFill>
                  <a:srgbClr val="FF0000"/>
                </a:solidFill>
              </a:rPr>
              <a:t>Changes in technology </a:t>
            </a:r>
            <a:r>
              <a:rPr lang="en-GB" sz="1600" dirty="0" smtClean="0"/>
              <a:t>- </a:t>
            </a:r>
            <a:r>
              <a:rPr lang="en-US" sz="1600" dirty="0" smtClean="0"/>
              <a:t>The most obvious change you have seen is technology and in the business world this is very common. </a:t>
            </a:r>
          </a:p>
          <a:p>
            <a:pPr marL="536575" indent="-268288">
              <a:buClr>
                <a:srgbClr val="C00000"/>
              </a:buClr>
              <a:buFont typeface="Arial" panose="020B0604020202020204" pitchFamily="34" charset="0"/>
              <a:buChar char="•"/>
            </a:pPr>
            <a:r>
              <a:rPr lang="en-US" sz="1600" b="1" dirty="0" smtClean="0"/>
              <a:t>Change </a:t>
            </a:r>
            <a:r>
              <a:rPr lang="en-US" sz="1600" b="1" dirty="0"/>
              <a:t>in production methods </a:t>
            </a:r>
            <a:r>
              <a:rPr lang="en-US" sz="1600" dirty="0" smtClean="0"/>
              <a:t>- In </a:t>
            </a:r>
            <a:r>
              <a:rPr lang="en-US" sz="1600" dirty="0"/>
              <a:t>the last twenty years, production processes have changed towards full automation, </a:t>
            </a:r>
            <a:r>
              <a:rPr lang="en-US" sz="1600" dirty="0" smtClean="0"/>
              <a:t>most car </a:t>
            </a:r>
            <a:r>
              <a:rPr lang="en-US" sz="1600" dirty="0"/>
              <a:t>factories that hired 10’s of thousands in the 70’s and 80’s now hire 10’s</a:t>
            </a:r>
            <a:r>
              <a:rPr lang="en-US" sz="1600" dirty="0" smtClean="0"/>
              <a:t>, jobs such as assembly and quality assurance have been replaced with robotics, machines that never sleep, never have a day off, never strike. The benefits are simply, money and quality and speed.</a:t>
            </a:r>
          </a:p>
          <a:p>
            <a:pPr marL="536575" indent="-268288">
              <a:buClr>
                <a:srgbClr val="C00000"/>
              </a:buClr>
              <a:buFont typeface="Arial" panose="020B0604020202020204" pitchFamily="34" charset="0"/>
              <a:buChar char="•"/>
            </a:pPr>
            <a:r>
              <a:rPr lang="en-US" sz="1600" dirty="0" smtClean="0"/>
              <a:t>Similarly</a:t>
            </a:r>
            <a:r>
              <a:rPr lang="en-US" sz="1600" b="1" dirty="0" smtClean="0"/>
              <a:t> stock control and just-in-time </a:t>
            </a:r>
            <a:r>
              <a:rPr lang="en-US" sz="1600" dirty="0" smtClean="0"/>
              <a:t>production methods have improved with technological advances. With EPOS linked to the ordering system, supermarkets and chain shops rarely run out of goods, when stocks are low, more arrive. With JIT, this reduces wastage, storage needs and warehousing issues.</a:t>
            </a:r>
            <a:endParaRPr lang="en-US"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1.1 - Drivers Of Change - Technology </a:t>
            </a:r>
            <a:endParaRPr lang="en-US" sz="3200" dirty="0"/>
          </a:p>
        </p:txBody>
      </p:sp>
      <p:pic>
        <p:nvPicPr>
          <p:cNvPr id="1026" name="Picture 2" descr="Image result for car factories before and after automatio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24601" y="2420888"/>
            <a:ext cx="1895479" cy="12636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ar factories before automation"/>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24601" y="1111250"/>
            <a:ext cx="1895871" cy="117307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JIT"/>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924600" y="3808825"/>
            <a:ext cx="1895479" cy="134836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omputerised inventory control system"/>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924600" y="5272008"/>
            <a:ext cx="1895479" cy="1325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15751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59399</TotalTime>
  <Words>4817</Words>
  <Application>Microsoft Office PowerPoint</Application>
  <PresentationFormat>On-screen Show (4:3)</PresentationFormat>
  <Paragraphs>340</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1.1 - Drivers Of Change - Technology </vt:lpstr>
      <vt:lpstr>1.1 - Drivers Of Change - Technology </vt:lpstr>
      <vt:lpstr>1.2 - Drivers Of Change – Market Changes </vt:lpstr>
      <vt:lpstr>1.2 - Drivers Of Change – Market Changes </vt:lpstr>
      <vt:lpstr>1.3 - Drivers Of Change – Legislation Changes </vt:lpstr>
      <vt:lpstr>1.3 - Drivers Of Change – Legislation Changes </vt:lpstr>
      <vt:lpstr>1.4 - Drivers Of Change – Workforce Changes </vt:lpstr>
      <vt:lpstr>1.4 - Drivers Of Change – Workforce Changes </vt:lpstr>
      <vt:lpstr>1.5 - Drivers Of Change – Economy Changes </vt:lpstr>
      <vt:lpstr>1.5 - Drivers Of Change – Economy Changes </vt:lpstr>
      <vt:lpstr>1.6 - Drivers Of Change – Internal Changes</vt:lpstr>
      <vt:lpstr>1.6 - Drivers Of Change – Internal Changes</vt:lpstr>
      <vt:lpstr>1 - Drivers Of Change – Assessment</vt:lpstr>
      <vt:lpstr>1 – Exam Questions – June 2016</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Understand the drivers of change</dc:title>
  <dc:subject>eBusiness</dc:subject>
  <dc:creator>Enderoth</dc:creator>
  <cp:lastModifiedBy>Stephen Rafferty</cp:lastModifiedBy>
  <cp:revision>1794</cp:revision>
  <cp:lastPrinted>2014-01-22T18:25:48Z</cp:lastPrinted>
  <dcterms:created xsi:type="dcterms:W3CDTF">2008-03-12T11:01:44Z</dcterms:created>
  <dcterms:modified xsi:type="dcterms:W3CDTF">2017-07-31T18:00:12Z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